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75" r:id="rId5"/>
  </p:sldMasterIdLst>
  <p:notesMasterIdLst>
    <p:notesMasterId r:id="rId28"/>
  </p:notesMasterIdLst>
  <p:sldIdLst>
    <p:sldId id="879" r:id="rId6"/>
    <p:sldId id="880" r:id="rId7"/>
    <p:sldId id="256" r:id="rId8"/>
    <p:sldId id="885" r:id="rId9"/>
    <p:sldId id="898" r:id="rId10"/>
    <p:sldId id="900" r:id="rId11"/>
    <p:sldId id="903" r:id="rId12"/>
    <p:sldId id="887" r:id="rId13"/>
    <p:sldId id="888" r:id="rId14"/>
    <p:sldId id="889" r:id="rId15"/>
    <p:sldId id="890" r:id="rId16"/>
    <p:sldId id="901" r:id="rId17"/>
    <p:sldId id="902" r:id="rId18"/>
    <p:sldId id="904" r:id="rId19"/>
    <p:sldId id="897" r:id="rId20"/>
    <p:sldId id="893" r:id="rId21"/>
    <p:sldId id="895" r:id="rId22"/>
    <p:sldId id="896" r:id="rId23"/>
    <p:sldId id="905" r:id="rId24"/>
    <p:sldId id="883" r:id="rId25"/>
    <p:sldId id="884" r:id="rId26"/>
    <p:sldId id="89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500326-B9CE-47B2-B01C-7BE98C7736D2}">
          <p14:sldIdLst>
            <p14:sldId id="879"/>
            <p14:sldId id="880"/>
            <p14:sldId id="256"/>
            <p14:sldId id="885"/>
            <p14:sldId id="898"/>
            <p14:sldId id="900"/>
            <p14:sldId id="903"/>
            <p14:sldId id="887"/>
            <p14:sldId id="888"/>
            <p14:sldId id="889"/>
            <p14:sldId id="890"/>
            <p14:sldId id="901"/>
            <p14:sldId id="902"/>
            <p14:sldId id="904"/>
            <p14:sldId id="897"/>
            <p14:sldId id="893"/>
            <p14:sldId id="895"/>
            <p14:sldId id="896"/>
            <p14:sldId id="905"/>
            <p14:sldId id="883"/>
            <p14:sldId id="884"/>
            <p14:sldId id="892"/>
          </p14:sldIdLst>
        </p14:section>
        <p14:section name="Backup" id="{0D2363C7-3A8E-4D2F-8F78-7A086EAA506D}">
          <p14:sldIdLst/>
        </p14:section>
      </p14:sectionLst>
    </p:ext>
    <p:ext uri="{EFAFB233-063F-42B5-8137-9DF3F51BA10A}">
      <p15:sldGuideLst xmlns:p15="http://schemas.microsoft.com/office/powerpoint/2012/main">
        <p15:guide id="1" orient="horz" pos="4320"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Leod, Margaret [USA]" initials="MM[" lastIdx="1" clrIdx="0">
    <p:extLst>
      <p:ext uri="{19B8F6BF-5375-455C-9EA6-DF929625EA0E}">
        <p15:presenceInfo xmlns:p15="http://schemas.microsoft.com/office/powerpoint/2012/main" userId="S::582739@bah.com::3da0c23c-36e6-477e-a343-4a79c202ff4b" providerId="AD"/>
      </p:ext>
    </p:extLst>
  </p:cmAuthor>
  <p:cmAuthor id="2" name="Sevier, Lu [USA]" initials="SL[" lastIdx="2" clrIdx="1">
    <p:extLst>
      <p:ext uri="{19B8F6BF-5375-455C-9EA6-DF929625EA0E}">
        <p15:presenceInfo xmlns:p15="http://schemas.microsoft.com/office/powerpoint/2012/main" userId="S::582377@bah.com::715e922f-669e-4fcd-8773-2a43780eb4f5" providerId="AD"/>
      </p:ext>
    </p:extLst>
  </p:cmAuthor>
  <p:cmAuthor id="3" name="Abreu, Dianna [USA]" initials="AD[" lastIdx="2" clrIdx="2">
    <p:extLst>
      <p:ext uri="{19B8F6BF-5375-455C-9EA6-DF929625EA0E}">
        <p15:presenceInfo xmlns:p15="http://schemas.microsoft.com/office/powerpoint/2012/main" userId="S::582703@bah.com::76858748-ab51-40e3-860f-57e5a3eacc39" providerId="AD"/>
      </p:ext>
    </p:extLst>
  </p:cmAuthor>
  <p:cmAuthor id="4" name="Seward, Stephanie [USA]" initials="SS[" lastIdx="7" clrIdx="3">
    <p:extLst>
      <p:ext uri="{19B8F6BF-5375-455C-9EA6-DF929625EA0E}">
        <p15:presenceInfo xmlns:p15="http://schemas.microsoft.com/office/powerpoint/2012/main" userId="S::607551@bah.com::4d8ff2b0-6a3f-4142-a5cf-5f4ac8f465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F8F"/>
    <a:srgbClr val="00DED3"/>
    <a:srgbClr val="EDEDED"/>
    <a:srgbClr val="A9556D"/>
    <a:srgbClr val="4A2264"/>
    <a:srgbClr val="2E153E"/>
    <a:srgbClr val="E9EFE1"/>
    <a:srgbClr val="F2EEF4"/>
    <a:srgbClr val="F2B811"/>
    <a:srgbClr val="00D6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71"/>
    <p:restoredTop sz="87231" autoAdjust="0"/>
  </p:normalViewPr>
  <p:slideViewPr>
    <p:cSldViewPr snapToGrid="0" snapToObjects="1" showGuides="1">
      <p:cViewPr varScale="1">
        <p:scale>
          <a:sx n="58" d="100"/>
          <a:sy n="58" d="100"/>
        </p:scale>
        <p:origin x="584" y="52"/>
      </p:cViewPr>
      <p:guideLst>
        <p:guide orient="horz" pos="432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797CB-C637-4BCD-9E89-89EB15211C04}" type="datetimeFigureOut">
              <a:rPr lang="en-US" smtClean="0"/>
              <a:t>5/10/2020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46883-6285-4DEA-A83B-B4AA502294CC}" type="slidenum">
              <a:rPr lang="en-US" smtClean="0"/>
              <a:t>‹#›</a:t>
            </a:fld>
            <a:endParaRPr lang="en-US"/>
          </a:p>
        </p:txBody>
      </p:sp>
    </p:spTree>
    <p:extLst>
      <p:ext uri="{BB962C8B-B14F-4D97-AF65-F5344CB8AC3E}">
        <p14:creationId xmlns:p14="http://schemas.microsoft.com/office/powerpoint/2010/main" val="404924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Tier 2 data for water temperature and scarce Tier 1 data for pH at </a:t>
            </a:r>
            <a:r>
              <a:rPr lang="en-US" dirty="0" err="1"/>
              <a:t>Letort</a:t>
            </a:r>
            <a:r>
              <a:rPr lang="en-US" dirty="0"/>
              <a:t> spring run due to data availability; 3104 – </a:t>
            </a:r>
            <a:r>
              <a:rPr lang="en-US" dirty="0" err="1"/>
              <a:t>ph</a:t>
            </a:r>
            <a:r>
              <a:rPr lang="en-US" dirty="0"/>
              <a:t>; 2979 – water temp</a:t>
            </a:r>
          </a:p>
        </p:txBody>
      </p:sp>
      <p:sp>
        <p:nvSpPr>
          <p:cNvPr id="4" name="Slide Number Placeholder 3"/>
          <p:cNvSpPr>
            <a:spLocks noGrp="1"/>
          </p:cNvSpPr>
          <p:nvPr>
            <p:ph type="sldNum" sz="quarter" idx="5"/>
          </p:nvPr>
        </p:nvSpPr>
        <p:spPr/>
        <p:txBody>
          <a:bodyPr/>
          <a:lstStyle/>
          <a:p>
            <a:fld id="{9D946883-6285-4DEA-A83B-B4AA502294CC}" type="slidenum">
              <a:rPr lang="en-US" smtClean="0"/>
              <a:t>3</a:t>
            </a:fld>
            <a:endParaRPr lang="en-US"/>
          </a:p>
        </p:txBody>
      </p:sp>
    </p:spTree>
    <p:extLst>
      <p:ext uri="{BB962C8B-B14F-4D97-AF65-F5344CB8AC3E}">
        <p14:creationId xmlns:p14="http://schemas.microsoft.com/office/powerpoint/2010/main" val="4041241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Satellite imagery – Google maps</a:t>
            </a:r>
          </a:p>
        </p:txBody>
      </p:sp>
      <p:sp>
        <p:nvSpPr>
          <p:cNvPr id="4" name="Slide Number Placeholder 3"/>
          <p:cNvSpPr>
            <a:spLocks noGrp="1"/>
          </p:cNvSpPr>
          <p:nvPr>
            <p:ph type="sldNum" sz="quarter" idx="5"/>
          </p:nvPr>
        </p:nvSpPr>
        <p:spPr/>
        <p:txBody>
          <a:bodyPr/>
          <a:lstStyle/>
          <a:p>
            <a:fld id="{9D946883-6285-4DEA-A83B-B4AA502294CC}" type="slidenum">
              <a:rPr lang="en-US" smtClean="0"/>
              <a:t>13</a:t>
            </a:fld>
            <a:endParaRPr lang="en-US"/>
          </a:p>
        </p:txBody>
      </p:sp>
    </p:spTree>
    <p:extLst>
      <p:ext uri="{BB962C8B-B14F-4D97-AF65-F5344CB8AC3E}">
        <p14:creationId xmlns:p14="http://schemas.microsoft.com/office/powerpoint/2010/main" val="316258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limestone has an alkaline agent that neutralizes the acid</a:t>
            </a:r>
          </a:p>
          <a:p>
            <a:r>
              <a:rPr lang="en-US" sz="1200" b="0" i="0" kern="1200" dirty="0">
                <a:solidFill>
                  <a:schemeClr val="tx1"/>
                </a:solidFill>
                <a:effectLst/>
                <a:latin typeface="+mn-lt"/>
                <a:ea typeface="+mn-ea"/>
                <a:cs typeface="+mn-cs"/>
              </a:rPr>
              <a:t>A quarry is a type of open-pit mine in which dimension stone, rock, construction aggregate, riprap, sand, gravel, or slate is excavated from the ground for industrial use.</a:t>
            </a:r>
            <a:endParaRPr lang="en-US" dirty="0"/>
          </a:p>
        </p:txBody>
      </p:sp>
      <p:sp>
        <p:nvSpPr>
          <p:cNvPr id="4" name="Slide Number Placeholder 3"/>
          <p:cNvSpPr>
            <a:spLocks noGrp="1"/>
          </p:cNvSpPr>
          <p:nvPr>
            <p:ph type="sldNum" sz="quarter" idx="5"/>
          </p:nvPr>
        </p:nvSpPr>
        <p:spPr/>
        <p:txBody>
          <a:bodyPr/>
          <a:lstStyle/>
          <a:p>
            <a:fld id="{9D946883-6285-4DEA-A83B-B4AA502294CC}" type="slidenum">
              <a:rPr lang="en-US" smtClean="0"/>
              <a:t>15</a:t>
            </a:fld>
            <a:endParaRPr lang="en-US"/>
          </a:p>
        </p:txBody>
      </p:sp>
    </p:spTree>
    <p:extLst>
      <p:ext uri="{BB962C8B-B14F-4D97-AF65-F5344CB8AC3E}">
        <p14:creationId xmlns:p14="http://schemas.microsoft.com/office/powerpoint/2010/main" val="3513914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 pH outside of the 6.5 – 8.5 range so the areas we’re interested in, we want to look for those circles</a:t>
            </a:r>
          </a:p>
          <a:p>
            <a:r>
              <a:rPr lang="en-US" dirty="0"/>
              <a:t>We see pH levels spike in multiple areas, however we rarely see pH become acidic in </a:t>
            </a:r>
            <a:r>
              <a:rPr lang="en-US" dirty="0" err="1"/>
              <a:t>Letort</a:t>
            </a:r>
            <a:r>
              <a:rPr lang="en-US" dirty="0"/>
              <a:t> Spring </a:t>
            </a:r>
            <a:r>
              <a:rPr lang="en-US" dirty="0" err="1"/>
              <a:t>ru</a:t>
            </a:r>
            <a:endParaRPr lang="en-US" dirty="0"/>
          </a:p>
        </p:txBody>
      </p:sp>
      <p:sp>
        <p:nvSpPr>
          <p:cNvPr id="4" name="Slide Number Placeholder 3"/>
          <p:cNvSpPr>
            <a:spLocks noGrp="1"/>
          </p:cNvSpPr>
          <p:nvPr>
            <p:ph type="sldNum" sz="quarter" idx="5"/>
          </p:nvPr>
        </p:nvSpPr>
        <p:spPr/>
        <p:txBody>
          <a:bodyPr/>
          <a:lstStyle/>
          <a:p>
            <a:fld id="{9D946883-6285-4DEA-A83B-B4AA502294CC}" type="slidenum">
              <a:rPr lang="en-US" smtClean="0"/>
              <a:t>16</a:t>
            </a:fld>
            <a:endParaRPr lang="en-US"/>
          </a:p>
        </p:txBody>
      </p:sp>
    </p:spTree>
    <p:extLst>
      <p:ext uri="{BB962C8B-B14F-4D97-AF65-F5344CB8AC3E}">
        <p14:creationId xmlns:p14="http://schemas.microsoft.com/office/powerpoint/2010/main" val="145534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static maps! From 2000-2009, there were 9 samples with pH &gt; 8.5, concentrated in a specific area</a:t>
            </a:r>
          </a:p>
          <a:p>
            <a:r>
              <a:rPr lang="en-US" dirty="0"/>
              <a:t>From 2010-2020, there were 9 samples with pH &gt; 8.5 spread through multiple collection areas</a:t>
            </a:r>
          </a:p>
        </p:txBody>
      </p:sp>
      <p:sp>
        <p:nvSpPr>
          <p:cNvPr id="4" name="Slide Number Placeholder 3"/>
          <p:cNvSpPr>
            <a:spLocks noGrp="1"/>
          </p:cNvSpPr>
          <p:nvPr>
            <p:ph type="sldNum" sz="quarter" idx="5"/>
          </p:nvPr>
        </p:nvSpPr>
        <p:spPr/>
        <p:txBody>
          <a:bodyPr/>
          <a:lstStyle/>
          <a:p>
            <a:fld id="{9D946883-6285-4DEA-A83B-B4AA502294CC}" type="slidenum">
              <a:rPr lang="en-US" smtClean="0"/>
              <a:t>17</a:t>
            </a:fld>
            <a:endParaRPr lang="en-US"/>
          </a:p>
        </p:txBody>
      </p:sp>
    </p:spTree>
    <p:extLst>
      <p:ext uri="{BB962C8B-B14F-4D97-AF65-F5344CB8AC3E}">
        <p14:creationId xmlns:p14="http://schemas.microsoft.com/office/powerpoint/2010/main" val="158695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2000-2010, there were 4 samples with pH &lt; 6.5, and from 2010-2020, there were 0 samples.</a:t>
            </a:r>
          </a:p>
        </p:txBody>
      </p:sp>
      <p:sp>
        <p:nvSpPr>
          <p:cNvPr id="4" name="Slide Number Placeholder 3"/>
          <p:cNvSpPr>
            <a:spLocks noGrp="1"/>
          </p:cNvSpPr>
          <p:nvPr>
            <p:ph type="sldNum" sz="quarter" idx="5"/>
          </p:nvPr>
        </p:nvSpPr>
        <p:spPr/>
        <p:txBody>
          <a:bodyPr/>
          <a:lstStyle/>
          <a:p>
            <a:fld id="{9D946883-6285-4DEA-A83B-B4AA502294CC}" type="slidenum">
              <a:rPr lang="en-US" smtClean="0"/>
              <a:t>18</a:t>
            </a:fld>
            <a:endParaRPr lang="en-US"/>
          </a:p>
        </p:txBody>
      </p:sp>
    </p:spTree>
    <p:extLst>
      <p:ext uri="{BB962C8B-B14F-4D97-AF65-F5344CB8AC3E}">
        <p14:creationId xmlns:p14="http://schemas.microsoft.com/office/powerpoint/2010/main" val="1611508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Letort</a:t>
            </a:r>
            <a:r>
              <a:rPr lang="en-US" sz="1200" b="0" i="0" kern="1200" dirty="0">
                <a:solidFill>
                  <a:schemeClr val="tx1"/>
                </a:solidFill>
                <a:effectLst/>
                <a:latin typeface="+mn-lt"/>
                <a:ea typeface="+mn-ea"/>
                <a:cs typeface="+mn-cs"/>
              </a:rPr>
              <a:t> Spring run running through Middlesex and Carlisle in PA, includes </a:t>
            </a:r>
            <a:r>
              <a:rPr lang="en-US" sz="1200" b="0" i="0" kern="1200" dirty="0" err="1">
                <a:solidFill>
                  <a:schemeClr val="tx1"/>
                </a:solidFill>
                <a:effectLst/>
                <a:latin typeface="+mn-lt"/>
                <a:ea typeface="+mn-ea"/>
                <a:cs typeface="+mn-cs"/>
              </a:rPr>
              <a:t>Conodoguinet</a:t>
            </a:r>
            <a:r>
              <a:rPr lang="en-US" sz="1200" b="0" i="0" kern="1200" dirty="0">
                <a:solidFill>
                  <a:schemeClr val="tx1"/>
                </a:solidFill>
                <a:effectLst/>
                <a:latin typeface="+mn-lt"/>
                <a:ea typeface="+mn-ea"/>
                <a:cs typeface="+mn-cs"/>
              </a:rPr>
              <a:t> Creek above,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Mention that within the watershed, we find areas that are heavily populated, especially city center</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PA’s open data website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Watershed whatever is in red goes into the spring</a:t>
            </a:r>
          </a:p>
        </p:txBody>
      </p:sp>
      <p:sp>
        <p:nvSpPr>
          <p:cNvPr id="4" name="Slide Number Placeholder 3"/>
          <p:cNvSpPr>
            <a:spLocks noGrp="1"/>
          </p:cNvSpPr>
          <p:nvPr>
            <p:ph type="sldNum" sz="quarter" idx="5"/>
          </p:nvPr>
        </p:nvSpPr>
        <p:spPr/>
        <p:txBody>
          <a:bodyPr/>
          <a:lstStyle/>
          <a:p>
            <a:fld id="{9D946883-6285-4DEA-A83B-B4AA502294CC}" type="slidenum">
              <a:rPr lang="en-US" smtClean="0"/>
              <a:t>4</a:t>
            </a:fld>
            <a:endParaRPr lang="en-US"/>
          </a:p>
        </p:txBody>
      </p:sp>
    </p:spTree>
    <p:extLst>
      <p:ext uri="{BB962C8B-B14F-4D97-AF65-F5344CB8AC3E}">
        <p14:creationId xmlns:p14="http://schemas.microsoft.com/office/powerpoint/2010/main" val="553295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Mention that the green area is the limestone, which </a:t>
            </a:r>
            <a:r>
              <a:rPr lang="en-US" sz="1200" b="0" i="0" kern="1200" dirty="0" err="1">
                <a:solidFill>
                  <a:schemeClr val="tx1"/>
                </a:solidFill>
                <a:effectLst/>
                <a:latin typeface="+mn-lt"/>
                <a:ea typeface="+mn-ea"/>
                <a:cs typeface="+mn-cs"/>
              </a:rPr>
              <a:t>Letort</a:t>
            </a:r>
            <a:r>
              <a:rPr lang="en-US" sz="1200" b="0" i="0" kern="1200" dirty="0">
                <a:solidFill>
                  <a:schemeClr val="tx1"/>
                </a:solidFill>
                <a:effectLst/>
                <a:latin typeface="+mn-lt"/>
                <a:ea typeface="+mn-ea"/>
                <a:cs typeface="+mn-cs"/>
              </a:rPr>
              <a:t> spring run primarily sits on</a:t>
            </a:r>
          </a:p>
        </p:txBody>
      </p:sp>
      <p:sp>
        <p:nvSpPr>
          <p:cNvPr id="4" name="Slide Number Placeholder 3"/>
          <p:cNvSpPr>
            <a:spLocks noGrp="1"/>
          </p:cNvSpPr>
          <p:nvPr>
            <p:ph type="sldNum" sz="quarter" idx="5"/>
          </p:nvPr>
        </p:nvSpPr>
        <p:spPr/>
        <p:txBody>
          <a:bodyPr/>
          <a:lstStyle/>
          <a:p>
            <a:fld id="{9D946883-6285-4DEA-A83B-B4AA502294CC}" type="slidenum">
              <a:rPr lang="en-US" smtClean="0"/>
              <a:t>5</a:t>
            </a:fld>
            <a:endParaRPr lang="en-US"/>
          </a:p>
        </p:txBody>
      </p:sp>
    </p:spTree>
    <p:extLst>
      <p:ext uri="{BB962C8B-B14F-4D97-AF65-F5344CB8AC3E}">
        <p14:creationId xmlns:p14="http://schemas.microsoft.com/office/powerpoint/2010/main" val="1283563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Watershed runoff is passing through all these land use and coming into the river</a:t>
            </a:r>
          </a:p>
        </p:txBody>
      </p:sp>
      <p:sp>
        <p:nvSpPr>
          <p:cNvPr id="4" name="Slide Number Placeholder 3"/>
          <p:cNvSpPr>
            <a:spLocks noGrp="1"/>
          </p:cNvSpPr>
          <p:nvPr>
            <p:ph type="sldNum" sz="quarter" idx="5"/>
          </p:nvPr>
        </p:nvSpPr>
        <p:spPr/>
        <p:txBody>
          <a:bodyPr/>
          <a:lstStyle/>
          <a:p>
            <a:fld id="{9D946883-6285-4DEA-A83B-B4AA502294CC}" type="slidenum">
              <a:rPr lang="en-US" smtClean="0"/>
              <a:t>6</a:t>
            </a:fld>
            <a:endParaRPr lang="en-US"/>
          </a:p>
        </p:txBody>
      </p:sp>
    </p:spTree>
    <p:extLst>
      <p:ext uri="{BB962C8B-B14F-4D97-AF65-F5344CB8AC3E}">
        <p14:creationId xmlns:p14="http://schemas.microsoft.com/office/powerpoint/2010/main" val="1345026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data in QGIS, open source geographic information systems (GIS) platform, helped identify which areas have a robust data collection consistently over time. Heat map is based on water temperature collected for that day, so if we see it get really bright, it’s hot on that coordinate compared to the rest of the coordinates collected that day</a:t>
            </a:r>
          </a:p>
        </p:txBody>
      </p:sp>
      <p:sp>
        <p:nvSpPr>
          <p:cNvPr id="4" name="Slide Number Placeholder 3"/>
          <p:cNvSpPr>
            <a:spLocks noGrp="1"/>
          </p:cNvSpPr>
          <p:nvPr>
            <p:ph type="sldNum" sz="quarter" idx="5"/>
          </p:nvPr>
        </p:nvSpPr>
        <p:spPr/>
        <p:txBody>
          <a:bodyPr/>
          <a:lstStyle/>
          <a:p>
            <a:fld id="{9D946883-6285-4DEA-A83B-B4AA502294CC}" type="slidenum">
              <a:rPr lang="en-US" smtClean="0"/>
              <a:t>8</a:t>
            </a:fld>
            <a:endParaRPr lang="en-US"/>
          </a:p>
        </p:txBody>
      </p:sp>
    </p:spTree>
    <p:extLst>
      <p:ext uri="{BB962C8B-B14F-4D97-AF65-F5344CB8AC3E}">
        <p14:creationId xmlns:p14="http://schemas.microsoft.com/office/powerpoint/2010/main" val="97242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you an opportunity to look at location data during specific times of the year</a:t>
            </a:r>
          </a:p>
          <a:p>
            <a:r>
              <a:rPr lang="en-US" dirty="0"/>
              <a:t>Known issue: Using leaflet with R to create an interactive map does not allow for accuracy in </a:t>
            </a:r>
            <a:r>
              <a:rPr lang="en-US" dirty="0" err="1"/>
              <a:t>lat</a:t>
            </a:r>
            <a:r>
              <a:rPr lang="en-US" dirty="0"/>
              <a:t> longs</a:t>
            </a:r>
          </a:p>
        </p:txBody>
      </p:sp>
      <p:sp>
        <p:nvSpPr>
          <p:cNvPr id="4" name="Slide Number Placeholder 3"/>
          <p:cNvSpPr>
            <a:spLocks noGrp="1"/>
          </p:cNvSpPr>
          <p:nvPr>
            <p:ph type="sldNum" sz="quarter" idx="5"/>
          </p:nvPr>
        </p:nvSpPr>
        <p:spPr/>
        <p:txBody>
          <a:bodyPr/>
          <a:lstStyle/>
          <a:p>
            <a:fld id="{9D946883-6285-4DEA-A83B-B4AA502294CC}" type="slidenum">
              <a:rPr lang="en-US" smtClean="0"/>
              <a:t>9</a:t>
            </a:fld>
            <a:endParaRPr lang="en-US"/>
          </a:p>
        </p:txBody>
      </p:sp>
    </p:spTree>
    <p:extLst>
      <p:ext uri="{BB962C8B-B14F-4D97-AF65-F5344CB8AC3E}">
        <p14:creationId xmlns:p14="http://schemas.microsoft.com/office/powerpoint/2010/main" val="154925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113 data points here; The data drops off in 2011 and there’s one sample in 2017</a:t>
            </a:r>
          </a:p>
          <a:p>
            <a:r>
              <a:rPr lang="en-US" dirty="0"/>
              <a:t>Point is in the city </a:t>
            </a:r>
            <a:r>
              <a:rPr lang="en-US" dirty="0" err="1"/>
              <a:t>cednter</a:t>
            </a:r>
            <a:endParaRPr lang="en-US" dirty="0"/>
          </a:p>
          <a:p>
            <a:endParaRPr lang="en-US" dirty="0"/>
          </a:p>
        </p:txBody>
      </p:sp>
      <p:sp>
        <p:nvSpPr>
          <p:cNvPr id="4" name="Slide Number Placeholder 3"/>
          <p:cNvSpPr>
            <a:spLocks noGrp="1"/>
          </p:cNvSpPr>
          <p:nvPr>
            <p:ph type="sldNum" sz="quarter" idx="5"/>
          </p:nvPr>
        </p:nvSpPr>
        <p:spPr/>
        <p:txBody>
          <a:bodyPr/>
          <a:lstStyle/>
          <a:p>
            <a:fld id="{9D946883-6285-4DEA-A83B-B4AA502294CC}" type="slidenum">
              <a:rPr lang="en-US" smtClean="0"/>
              <a:t>10</a:t>
            </a:fld>
            <a:endParaRPr lang="en-US"/>
          </a:p>
        </p:txBody>
      </p:sp>
    </p:spTree>
    <p:extLst>
      <p:ext uri="{BB962C8B-B14F-4D97-AF65-F5344CB8AC3E}">
        <p14:creationId xmlns:p14="http://schemas.microsoft.com/office/powerpoint/2010/main" val="1042980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85 data points</a:t>
            </a:r>
          </a:p>
        </p:txBody>
      </p:sp>
      <p:sp>
        <p:nvSpPr>
          <p:cNvPr id="4" name="Slide Number Placeholder 3"/>
          <p:cNvSpPr>
            <a:spLocks noGrp="1"/>
          </p:cNvSpPr>
          <p:nvPr>
            <p:ph type="sldNum" sz="quarter" idx="5"/>
          </p:nvPr>
        </p:nvSpPr>
        <p:spPr/>
        <p:txBody>
          <a:bodyPr/>
          <a:lstStyle/>
          <a:p>
            <a:fld id="{9D946883-6285-4DEA-A83B-B4AA502294CC}" type="slidenum">
              <a:rPr lang="en-US" smtClean="0"/>
              <a:t>11</a:t>
            </a:fld>
            <a:endParaRPr lang="en-US"/>
          </a:p>
        </p:txBody>
      </p:sp>
    </p:spTree>
    <p:extLst>
      <p:ext uri="{BB962C8B-B14F-4D97-AF65-F5344CB8AC3E}">
        <p14:creationId xmlns:p14="http://schemas.microsoft.com/office/powerpoint/2010/main" val="146660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water can shock aquatic life in the stream</a:t>
            </a:r>
          </a:p>
        </p:txBody>
      </p:sp>
      <p:sp>
        <p:nvSpPr>
          <p:cNvPr id="4" name="Slide Number Placeholder 3"/>
          <p:cNvSpPr>
            <a:spLocks noGrp="1"/>
          </p:cNvSpPr>
          <p:nvPr>
            <p:ph type="sldNum" sz="quarter" idx="5"/>
          </p:nvPr>
        </p:nvSpPr>
        <p:spPr/>
        <p:txBody>
          <a:bodyPr/>
          <a:lstStyle/>
          <a:p>
            <a:fld id="{9D946883-6285-4DEA-A83B-B4AA502294CC}" type="slidenum">
              <a:rPr lang="en-US" smtClean="0"/>
              <a:t>12</a:t>
            </a:fld>
            <a:endParaRPr lang="en-US"/>
          </a:p>
        </p:txBody>
      </p:sp>
    </p:spTree>
    <p:extLst>
      <p:ext uri="{BB962C8B-B14F-4D97-AF65-F5344CB8AC3E}">
        <p14:creationId xmlns:p14="http://schemas.microsoft.com/office/powerpoint/2010/main" val="56810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descreen section divider">
    <p:spTree>
      <p:nvGrpSpPr>
        <p:cNvPr id="1" name=""/>
        <p:cNvGrpSpPr/>
        <p:nvPr/>
      </p:nvGrpSpPr>
      <p:grpSpPr>
        <a:xfrm>
          <a:off x="0" y="0"/>
          <a:ext cx="0" cy="0"/>
          <a:chOff x="0" y="0"/>
          <a:chExt cx="0" cy="0"/>
        </a:xfrm>
      </p:grpSpPr>
      <p:sp>
        <p:nvSpPr>
          <p:cNvPr id="8" name="Rectangle 7"/>
          <p:cNvSpPr/>
          <p:nvPr userDrawn="1"/>
        </p:nvSpPr>
        <p:spPr>
          <a:xfrm>
            <a:off x="445168" y="0"/>
            <a:ext cx="11746832" cy="6148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0179" y="3268988"/>
            <a:ext cx="10723390" cy="981308"/>
          </a:xfrm>
        </p:spPr>
        <p:txBody>
          <a:bodyPr/>
          <a:lstStyle>
            <a:lvl1pPr>
              <a:defRPr sz="4500"/>
            </a:lvl1pPr>
          </a:lstStyle>
          <a:p>
            <a:r>
              <a:rPr lang="en-US"/>
              <a:t>Section Heading</a:t>
            </a:r>
          </a:p>
        </p:txBody>
      </p:sp>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a:p>
        </p:txBody>
      </p:sp>
      <p:sp>
        <p:nvSpPr>
          <p:cNvPr id="4" name="Footer Placeholder 3"/>
          <p:cNvSpPr>
            <a:spLocks noGrp="1"/>
          </p:cNvSpPr>
          <p:nvPr>
            <p:ph type="ftr" sz="quarter" idx="11"/>
          </p:nvPr>
        </p:nvSpPr>
        <p:spPr>
          <a:xfrm>
            <a:off x="830179" y="6400451"/>
            <a:ext cx="5345353" cy="457549"/>
          </a:xfrm>
        </p:spPr>
        <p:txBody>
          <a:bodyPr/>
          <a:lstStyle/>
          <a:p>
            <a:r>
              <a:rPr lang="en-US"/>
              <a:t>Booz Allen Hamilton Internal</a:t>
            </a:r>
          </a:p>
        </p:txBody>
      </p:sp>
      <p:cxnSp>
        <p:nvCxnSpPr>
          <p:cNvPr id="5" name="Straight Connector 4"/>
          <p:cNvCxnSpPr/>
          <p:nvPr userDrawn="1"/>
        </p:nvCxnSpPr>
        <p:spPr>
          <a:xfrm>
            <a:off x="813837" y="4255571"/>
            <a:ext cx="107233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idx="1" hasCustomPrompt="1"/>
          </p:nvPr>
        </p:nvSpPr>
        <p:spPr>
          <a:xfrm>
            <a:off x="822960" y="4453128"/>
            <a:ext cx="10714266" cy="1143000"/>
          </a:xfrm>
        </p:spPr>
        <p:txBody>
          <a:bodyPr lIns="0" rIns="0" anchor="t" anchorCtr="0">
            <a:normAutofit/>
          </a:bodyPr>
          <a:lstStyle>
            <a:lvl1pPr marL="0" indent="0">
              <a:buNone/>
              <a:defRPr sz="1400" b="1" i="0" cap="all" spc="150" baseline="0">
                <a:solidFill>
                  <a:schemeClr val="accent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Optional subhead goes here</a:t>
            </a:r>
          </a:p>
        </p:txBody>
      </p:sp>
      <p:sp>
        <p:nvSpPr>
          <p:cNvPr id="15" name="Rectangle 14"/>
          <p:cNvSpPr/>
          <p:nvPr userDrawn="1"/>
        </p:nvSpPr>
        <p:spPr>
          <a:xfrm>
            <a:off x="675861" y="6148137"/>
            <a:ext cx="11171582" cy="70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5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610772"/>
            <a:ext cx="10715368" cy="915612"/>
          </a:xfrm>
        </p:spPr>
        <p:txBody>
          <a:bodyPr/>
          <a:lstStyle>
            <a:lvl1pPr marL="0" indent="0">
              <a:buNone/>
              <a:defRPr i="1">
                <a:latin typeface="Georgia" charset="0"/>
                <a:ea typeface="Georgia" charset="0"/>
                <a:cs typeface="Georgia" charset="0"/>
              </a:defRPr>
            </a:lvl1pPr>
            <a:lvl2pPr marL="7938" indent="0">
              <a:spcBef>
                <a:spcPts val="2400"/>
              </a:spcBef>
              <a:buNone/>
              <a:tabLst/>
              <a:defRPr sz="1600" cap="all" spc="100" baseline="0">
                <a:solidFill>
                  <a:schemeClr val="accent2"/>
                </a:solidFill>
                <a:latin typeface="Oswald" charset="0"/>
                <a:ea typeface="Oswald" charset="0"/>
                <a:cs typeface="Oswald" charset="0"/>
              </a:defRPr>
            </a:lvl2pPr>
          </a:lstStyle>
          <a:p>
            <a:pPr lvl="0"/>
            <a:r>
              <a:rPr lang="en-US"/>
              <a:t>Level 1 text. Bullet is optional and may be removed. Click “indent more” to access additional type styles.</a:t>
            </a:r>
          </a:p>
          <a:p>
            <a:pPr lvl="1"/>
            <a:r>
              <a:rPr lang="en-US"/>
              <a:t>Level 2 headline</a:t>
            </a:r>
          </a:p>
        </p:txBody>
      </p:sp>
      <p:sp>
        <p:nvSpPr>
          <p:cNvPr id="6"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7"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8" name="Straight Connector 7"/>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8A5DADFF-B1CB-9E48-A4B2-639547DA2500}" type="datetime1">
              <a:rPr lang="en-US" smtClean="0"/>
              <a:t>5/10/2020</a:t>
            </a:fld>
            <a:endParaRPr lang="en-US"/>
          </a:p>
        </p:txBody>
      </p:sp>
    </p:spTree>
    <p:extLst>
      <p:ext uri="{BB962C8B-B14F-4D97-AF65-F5344CB8AC3E}">
        <p14:creationId xmlns:p14="http://schemas.microsoft.com/office/powerpoint/2010/main" val="3732754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ide Blue Callou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610772"/>
            <a:ext cx="10715368" cy="915612"/>
          </a:xfrm>
        </p:spPr>
        <p:txBody>
          <a:bodyPr>
            <a:normAutofit/>
          </a:bodyPr>
          <a:lstStyle>
            <a:lvl1pPr marL="0" indent="0">
              <a:spcBef>
                <a:spcPts val="1200"/>
              </a:spcBef>
              <a:buNone/>
              <a:defRPr sz="1800" i="0">
                <a:solidFill>
                  <a:schemeClr val="accent2"/>
                </a:solidFill>
                <a:latin typeface="Calibri" charset="0"/>
                <a:ea typeface="Calibri" charset="0"/>
                <a:cs typeface="Calibri" charset="0"/>
              </a:defRPr>
            </a:lvl1pPr>
            <a:lvl2pPr marL="7938" indent="0">
              <a:spcBef>
                <a:spcPts val="2400"/>
              </a:spcBef>
              <a:buNone/>
              <a:tabLst/>
              <a:defRPr cap="all" spc="100" baseline="0">
                <a:solidFill>
                  <a:schemeClr val="accent4"/>
                </a:solidFill>
                <a:latin typeface="Oswald" charset="0"/>
                <a:ea typeface="Oswald" charset="0"/>
                <a:cs typeface="Oswald" charset="0"/>
              </a:defRPr>
            </a:lvl2pPr>
          </a:lstStyle>
          <a:p>
            <a:pPr lvl="0"/>
            <a:r>
              <a:rPr lang="en-US"/>
              <a:t>Level 1 text. Bullet is optional and may be removed. Click “indent more” to access additional type styles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0" name="Straight Connector 9"/>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E51F875F-A26A-FE4B-9AA5-419B47F6744B}" type="datetime1">
              <a:rPr lang="en-US" smtClean="0"/>
              <a:t>5/10/2020</a:t>
            </a:fld>
            <a:endParaRPr lang="en-US"/>
          </a:p>
        </p:txBody>
      </p:sp>
    </p:spTree>
    <p:extLst>
      <p:ext uri="{BB962C8B-B14F-4D97-AF65-F5344CB8AC3E}">
        <p14:creationId xmlns:p14="http://schemas.microsoft.com/office/powerpoint/2010/main" val="1168019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Title and Content Graphics">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4783139" y="1407445"/>
            <a:ext cx="6770430" cy="349166"/>
          </a:xfrm>
        </p:spPr>
        <p:txBody>
          <a:bodyPr/>
          <a:lstStyle>
            <a:lvl1pPr marL="0" indent="0">
              <a:buNone/>
              <a:defRPr sz="1200" i="1">
                <a:latin typeface="Georgia" charset="0"/>
                <a:ea typeface="Georgia" charset="0"/>
                <a:cs typeface="Georgia" charset="0"/>
              </a:defRPr>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6" name="Picture Placeholder 3"/>
          <p:cNvSpPr>
            <a:spLocks noGrp="1"/>
          </p:cNvSpPr>
          <p:nvPr>
            <p:ph type="pic" sz="quarter" idx="14"/>
          </p:nvPr>
        </p:nvSpPr>
        <p:spPr>
          <a:xfrm>
            <a:off x="365802" y="1"/>
            <a:ext cx="3924300" cy="6857999"/>
          </a:xfrm>
          <a:solidFill>
            <a:schemeClr val="bg1"/>
          </a:solidFill>
        </p:spPr>
        <p:txBody>
          <a:bodyPr/>
          <a:lstStyle/>
          <a:p>
            <a:r>
              <a:rPr lang="en-US"/>
              <a:t>Drag picture to placeholder or click icon to add</a:t>
            </a:r>
          </a:p>
        </p:txBody>
      </p:sp>
      <p:sp>
        <p:nvSpPr>
          <p:cNvPr id="8" name="Slide Number Placeholder 15"/>
          <p:cNvSpPr>
            <a:spLocks noGrp="1"/>
          </p:cNvSpPr>
          <p:nvPr>
            <p:ph type="sldNum" sz="quarter" idx="4"/>
          </p:nvPr>
        </p:nvSpPr>
        <p:spPr>
          <a:xfrm>
            <a:off x="11092070" y="6400800"/>
            <a:ext cx="461498" cy="457200"/>
          </a:xfrm>
          <a:prstGeom prst="rect">
            <a:avLst/>
          </a:prstGeom>
        </p:spPr>
        <p:txBody>
          <a:bodyPr vert="horz" lIns="91440" tIns="45720" rIns="91440" bIns="45720" rtlCol="0" anchor="ctr"/>
          <a:lstStyle>
            <a:lvl1pPr algn="r">
              <a:defRPr sz="1000">
                <a:solidFill>
                  <a:sysClr val="windowText" lastClr="000000"/>
                </a:solidFill>
              </a:defRPr>
            </a:lvl1pPr>
          </a:lstStyle>
          <a:p>
            <a:fld id="{EACE6E22-E655-5947-A8B4-6F095FBA2C12}" type="slidenum">
              <a:rPr lang="en-US" smtClean="0"/>
              <a:pPr/>
              <a:t>‹#›</a:t>
            </a:fld>
            <a:endParaRPr lang="en-US"/>
          </a:p>
        </p:txBody>
      </p:sp>
      <p:sp>
        <p:nvSpPr>
          <p:cNvPr id="9" name="Footer Placeholder 13"/>
          <p:cNvSpPr>
            <a:spLocks noGrp="1"/>
          </p:cNvSpPr>
          <p:nvPr>
            <p:ph type="ftr" sz="quarter" idx="3"/>
          </p:nvPr>
        </p:nvSpPr>
        <p:spPr>
          <a:xfrm>
            <a:off x="4782890" y="6400451"/>
            <a:ext cx="6309180" cy="457549"/>
          </a:xfrm>
          <a:prstGeom prst="rect">
            <a:avLst/>
          </a:prstGeom>
          <a:noFill/>
        </p:spPr>
        <p:txBody>
          <a:bodyPr vert="horz" lIns="0" tIns="0" rIns="0" bIns="0" rtlCol="0" anchor="ctr"/>
          <a:lstStyle>
            <a:lvl1pPr marL="11113" indent="0" algn="l">
              <a:tabLst/>
              <a:defRPr sz="700" i="1">
                <a:solidFill>
                  <a:schemeClr val="tx1"/>
                </a:solidFill>
                <a:latin typeface="Georgia" charset="0"/>
                <a:ea typeface="Georgia" charset="0"/>
                <a:cs typeface="Georgia" charset="0"/>
              </a:defRPr>
            </a:lvl1pPr>
          </a:lstStyle>
          <a:p>
            <a:r>
              <a:rPr lang="en-US"/>
              <a:t>Booz Allen restricted - Draft Content</a:t>
            </a:r>
          </a:p>
        </p:txBody>
      </p:sp>
    </p:spTree>
    <p:extLst>
      <p:ext uri="{BB962C8B-B14F-4D97-AF65-F5344CB8AC3E}">
        <p14:creationId xmlns:p14="http://schemas.microsoft.com/office/powerpoint/2010/main" val="2067538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External Cover 2">
    <p:spTree>
      <p:nvGrpSpPr>
        <p:cNvPr id="1" name=""/>
        <p:cNvGrpSpPr/>
        <p:nvPr/>
      </p:nvGrpSpPr>
      <p:grpSpPr>
        <a:xfrm>
          <a:off x="0" y="0"/>
          <a:ext cx="0" cy="0"/>
          <a:chOff x="0" y="0"/>
          <a:chExt cx="0" cy="0"/>
        </a:xfrm>
      </p:grpSpPr>
      <p:sp>
        <p:nvSpPr>
          <p:cNvPr id="6" name="Rectangle 5"/>
          <p:cNvSpPr/>
          <p:nvPr userDrawn="1"/>
        </p:nvSpPr>
        <p:spPr>
          <a:xfrm>
            <a:off x="0" y="839775"/>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7" name="Picture Placeholder 6"/>
          <p:cNvSpPr>
            <a:spLocks noGrp="1"/>
          </p:cNvSpPr>
          <p:nvPr>
            <p:ph type="pic" sz="quarter" idx="11"/>
          </p:nvPr>
        </p:nvSpPr>
        <p:spPr>
          <a:xfrm>
            <a:off x="336550" y="839775"/>
            <a:ext cx="3898900" cy="5588013"/>
          </a:xfrm>
          <a:solidFill>
            <a:schemeClr val="bg1"/>
          </a:solidFill>
        </p:spPr>
        <p:txBody>
          <a:bodyPr/>
          <a:lstStyle/>
          <a:p>
            <a:r>
              <a:rPr lang="en-US"/>
              <a:t>Drag picture to placeholder or click icon to add</a:t>
            </a:r>
          </a:p>
        </p:txBody>
      </p:sp>
      <p:sp>
        <p:nvSpPr>
          <p:cNvPr id="2" name="Title 1"/>
          <p:cNvSpPr>
            <a:spLocks noGrp="1"/>
          </p:cNvSpPr>
          <p:nvPr>
            <p:ph type="ctrTitle" hasCustomPrompt="1"/>
          </p:nvPr>
        </p:nvSpPr>
        <p:spPr>
          <a:xfrm>
            <a:off x="4651382" y="1381381"/>
            <a:ext cx="7227067" cy="2387600"/>
          </a:xfrm>
        </p:spPr>
        <p:txBody>
          <a:bodyPr anchor="b">
            <a:noAutofit/>
          </a:bodyPr>
          <a:lstStyle>
            <a:lvl1pPr algn="l">
              <a:lnSpc>
                <a:spcPct val="90000"/>
              </a:lnSpc>
              <a:defRPr sz="7000" spc="300" baseline="0">
                <a:solidFill>
                  <a:schemeClr val="bg1"/>
                </a:solidFill>
              </a:defRPr>
            </a:lvl1pPr>
          </a:lstStyle>
          <a:p>
            <a:r>
              <a:rPr lang="en-US" sz="7000" spc="300">
                <a:solidFill>
                  <a:schemeClr val="bg1"/>
                </a:solidFill>
              </a:rPr>
              <a:t>Click to Edit Title</a:t>
            </a:r>
          </a:p>
        </p:txBody>
      </p:sp>
      <p:sp>
        <p:nvSpPr>
          <p:cNvPr id="3" name="Subtitle 2"/>
          <p:cNvSpPr>
            <a:spLocks noGrp="1"/>
          </p:cNvSpPr>
          <p:nvPr>
            <p:ph type="subTitle" idx="1"/>
          </p:nvPr>
        </p:nvSpPr>
        <p:spPr>
          <a:xfrm>
            <a:off x="4651381" y="4296129"/>
            <a:ext cx="7227067"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16"/>
          <p:cNvSpPr>
            <a:spLocks noGrp="1"/>
          </p:cNvSpPr>
          <p:nvPr>
            <p:ph type="body" sz="quarter" idx="10" hasCustomPrompt="1"/>
          </p:nvPr>
        </p:nvSpPr>
        <p:spPr>
          <a:xfrm>
            <a:off x="4651381" y="5928912"/>
            <a:ext cx="5010151" cy="346075"/>
          </a:xfrm>
        </p:spPr>
        <p:txBody>
          <a:bodyPr>
            <a:normAutofit/>
          </a:bodyPr>
          <a:lstStyle>
            <a:lvl1pPr marL="0" indent="0">
              <a:buNone/>
              <a:defRPr sz="1200" b="0" i="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a:t>Month Year</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0968" y="343179"/>
            <a:ext cx="1764792" cy="195568"/>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82940" y="6605330"/>
            <a:ext cx="3512820" cy="91184"/>
          </a:xfrm>
          <a:prstGeom prst="rect">
            <a:avLst/>
          </a:prstGeom>
        </p:spPr>
      </p:pic>
    </p:spTree>
    <p:extLst>
      <p:ext uri="{BB962C8B-B14F-4D97-AF65-F5344CB8AC3E}">
        <p14:creationId xmlns:p14="http://schemas.microsoft.com/office/powerpoint/2010/main" val="270516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C1D4-F5B9-4B69-A141-AF29E2AA7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003007-D177-4530-A470-E8ED9DC21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5F7E1F-7DEC-4211-9F2E-E2CCDF9EE31D}"/>
              </a:ext>
            </a:extLst>
          </p:cNvPr>
          <p:cNvSpPr>
            <a:spLocks noGrp="1"/>
          </p:cNvSpPr>
          <p:nvPr>
            <p:ph type="dt" sz="half" idx="10"/>
          </p:nvPr>
        </p:nvSpPr>
        <p:spPr/>
        <p:txBody>
          <a:bodyPr/>
          <a:lstStyle/>
          <a:p>
            <a:fld id="{9B95132D-C4F1-4CCA-8285-4CB827280DFD}" type="datetime1">
              <a:rPr lang="en-US" smtClean="0"/>
              <a:t>5/10/2020</a:t>
            </a:fld>
            <a:endParaRPr lang="en-US"/>
          </a:p>
        </p:txBody>
      </p:sp>
      <p:sp>
        <p:nvSpPr>
          <p:cNvPr id="5" name="Footer Placeholder 4">
            <a:extLst>
              <a:ext uri="{FF2B5EF4-FFF2-40B4-BE49-F238E27FC236}">
                <a16:creationId xmlns:a16="http://schemas.microsoft.com/office/drawing/2014/main" id="{834A12C9-1B25-492C-9C36-F97A4EFA0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5D00D-9C1C-4C23-B909-6F2897EA1629}"/>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1872965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1AE0-7A23-434D-B11D-B04CCB84C4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0C033-CFDC-43F5-96EA-F584B7E56A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56B30-E1AE-43E7-AD07-605E2BE7F2B5}"/>
              </a:ext>
            </a:extLst>
          </p:cNvPr>
          <p:cNvSpPr>
            <a:spLocks noGrp="1"/>
          </p:cNvSpPr>
          <p:nvPr>
            <p:ph type="dt" sz="half" idx="10"/>
          </p:nvPr>
        </p:nvSpPr>
        <p:spPr/>
        <p:txBody>
          <a:bodyPr/>
          <a:lstStyle/>
          <a:p>
            <a:fld id="{2C307399-2211-40DA-814A-00AC6C205605}" type="datetime1">
              <a:rPr lang="en-US" smtClean="0"/>
              <a:t>5/10/2020</a:t>
            </a:fld>
            <a:endParaRPr lang="en-US"/>
          </a:p>
        </p:txBody>
      </p:sp>
      <p:sp>
        <p:nvSpPr>
          <p:cNvPr id="5" name="Footer Placeholder 4">
            <a:extLst>
              <a:ext uri="{FF2B5EF4-FFF2-40B4-BE49-F238E27FC236}">
                <a16:creationId xmlns:a16="http://schemas.microsoft.com/office/drawing/2014/main" id="{CF1CF238-B4B0-4ED8-9FBE-4AB8D5560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2DC15-7A39-42F7-8DF9-784FCBA7E9F7}"/>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26597690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D776B-9E65-47E6-B0F4-34CA606C3A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6254FD-4771-4741-9E0A-EAAC07D3B2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4E8E4B-8865-429C-B642-8FAA5B1C8E80}"/>
              </a:ext>
            </a:extLst>
          </p:cNvPr>
          <p:cNvSpPr>
            <a:spLocks noGrp="1"/>
          </p:cNvSpPr>
          <p:nvPr>
            <p:ph type="dt" sz="half" idx="10"/>
          </p:nvPr>
        </p:nvSpPr>
        <p:spPr/>
        <p:txBody>
          <a:bodyPr/>
          <a:lstStyle/>
          <a:p>
            <a:fld id="{125B9A6E-9CE2-47F0-8B75-0909A2001CD8}" type="datetime1">
              <a:rPr lang="en-US" smtClean="0"/>
              <a:t>5/10/2020</a:t>
            </a:fld>
            <a:endParaRPr lang="en-US"/>
          </a:p>
        </p:txBody>
      </p:sp>
      <p:sp>
        <p:nvSpPr>
          <p:cNvPr id="5" name="Footer Placeholder 4">
            <a:extLst>
              <a:ext uri="{FF2B5EF4-FFF2-40B4-BE49-F238E27FC236}">
                <a16:creationId xmlns:a16="http://schemas.microsoft.com/office/drawing/2014/main" id="{B4FA9E2F-0654-423F-9542-BDDB76208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89D49-6CDA-4F94-9ECD-D94FB811504F}"/>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1966050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F0371-78C6-442F-975A-BB34730C8A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181A90-6940-438F-8175-62730089E5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3F7FA4-B28A-46FB-9E15-7509A5D4D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D00087-7ADE-4ACC-84F6-9F7E4B27CC1C}"/>
              </a:ext>
            </a:extLst>
          </p:cNvPr>
          <p:cNvSpPr>
            <a:spLocks noGrp="1"/>
          </p:cNvSpPr>
          <p:nvPr>
            <p:ph type="dt" sz="half" idx="10"/>
          </p:nvPr>
        </p:nvSpPr>
        <p:spPr/>
        <p:txBody>
          <a:bodyPr/>
          <a:lstStyle/>
          <a:p>
            <a:fld id="{9CF93503-355C-4C54-88E4-74031A51E410}" type="datetime1">
              <a:rPr lang="en-US" smtClean="0"/>
              <a:t>5/10/2020</a:t>
            </a:fld>
            <a:endParaRPr lang="en-US"/>
          </a:p>
        </p:txBody>
      </p:sp>
      <p:sp>
        <p:nvSpPr>
          <p:cNvPr id="6" name="Footer Placeholder 5">
            <a:extLst>
              <a:ext uri="{FF2B5EF4-FFF2-40B4-BE49-F238E27FC236}">
                <a16:creationId xmlns:a16="http://schemas.microsoft.com/office/drawing/2014/main" id="{F54908D1-63CB-47EE-8C8F-B0C0935E5F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3E134F-0588-427A-B901-EEB406E4FD40}"/>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3189298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88570-7946-4E75-8664-002DF94BF2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83DA58-1943-4E2B-B208-3547202928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4F2EF1-C32A-4DCB-8A95-EA90F6AFB6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3D5D2F-C01C-4972-9681-606D1B467F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B686C-47AE-480E-932A-4F4A4C3A0C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892441-FCA4-4633-84BC-3D0153C269AB}"/>
              </a:ext>
            </a:extLst>
          </p:cNvPr>
          <p:cNvSpPr>
            <a:spLocks noGrp="1"/>
          </p:cNvSpPr>
          <p:nvPr>
            <p:ph type="dt" sz="half" idx="10"/>
          </p:nvPr>
        </p:nvSpPr>
        <p:spPr/>
        <p:txBody>
          <a:bodyPr/>
          <a:lstStyle/>
          <a:p>
            <a:fld id="{D41408E9-32F7-4609-AA51-EB9CA0CA2F42}" type="datetime1">
              <a:rPr lang="en-US" smtClean="0"/>
              <a:t>5/10/2020</a:t>
            </a:fld>
            <a:endParaRPr lang="en-US"/>
          </a:p>
        </p:txBody>
      </p:sp>
      <p:sp>
        <p:nvSpPr>
          <p:cNvPr id="8" name="Footer Placeholder 7">
            <a:extLst>
              <a:ext uri="{FF2B5EF4-FFF2-40B4-BE49-F238E27FC236}">
                <a16:creationId xmlns:a16="http://schemas.microsoft.com/office/drawing/2014/main" id="{4D2EC0D5-16AA-469D-BFAE-0C392074FB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95A630-47DC-40AF-9BB2-CA626040C03F}"/>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41986000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69451-6CA7-400D-B1E0-D698C2146C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277D96-B0E8-4501-8AEE-F188E22DEB31}"/>
              </a:ext>
            </a:extLst>
          </p:cNvPr>
          <p:cNvSpPr>
            <a:spLocks noGrp="1"/>
          </p:cNvSpPr>
          <p:nvPr>
            <p:ph type="dt" sz="half" idx="10"/>
          </p:nvPr>
        </p:nvSpPr>
        <p:spPr/>
        <p:txBody>
          <a:bodyPr/>
          <a:lstStyle/>
          <a:p>
            <a:fld id="{86B57FB4-B352-433B-91E1-0B414D074670}" type="datetime1">
              <a:rPr lang="en-US" smtClean="0"/>
              <a:t>5/10/2020</a:t>
            </a:fld>
            <a:endParaRPr lang="en-US"/>
          </a:p>
        </p:txBody>
      </p:sp>
      <p:sp>
        <p:nvSpPr>
          <p:cNvPr id="4" name="Footer Placeholder 3">
            <a:extLst>
              <a:ext uri="{FF2B5EF4-FFF2-40B4-BE49-F238E27FC236}">
                <a16:creationId xmlns:a16="http://schemas.microsoft.com/office/drawing/2014/main" id="{7F3B73B3-BF75-4AB6-93CE-9D40CAD9DB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DD135F-E875-42D0-BBC9-4C5CE6205CA8}"/>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2670154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610772"/>
            <a:ext cx="10715368"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0" name="Straight Connector 9"/>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0038B5B3-F82A-2A49-8C67-5ACA4A5CF1CE}" type="datetime1">
              <a:rPr lang="en-US" smtClean="0"/>
              <a:t>5/10/2020</a:t>
            </a:fld>
            <a:endParaRPr lang="en-US"/>
          </a:p>
        </p:txBody>
      </p:sp>
    </p:spTree>
    <p:extLst>
      <p:ext uri="{BB962C8B-B14F-4D97-AF65-F5344CB8AC3E}">
        <p14:creationId xmlns:p14="http://schemas.microsoft.com/office/powerpoint/2010/main" val="3995586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C64053-27BD-43A7-AB6D-5B85AF58E488}"/>
              </a:ext>
            </a:extLst>
          </p:cNvPr>
          <p:cNvSpPr>
            <a:spLocks noGrp="1"/>
          </p:cNvSpPr>
          <p:nvPr>
            <p:ph type="dt" sz="half" idx="10"/>
          </p:nvPr>
        </p:nvSpPr>
        <p:spPr/>
        <p:txBody>
          <a:bodyPr/>
          <a:lstStyle/>
          <a:p>
            <a:fld id="{5E15DE8F-5766-4800-8C21-5F052DAAA6F0}" type="datetime1">
              <a:rPr lang="en-US" smtClean="0"/>
              <a:t>5/10/2020</a:t>
            </a:fld>
            <a:endParaRPr lang="en-US"/>
          </a:p>
        </p:txBody>
      </p:sp>
      <p:sp>
        <p:nvSpPr>
          <p:cNvPr id="3" name="Footer Placeholder 2">
            <a:extLst>
              <a:ext uri="{FF2B5EF4-FFF2-40B4-BE49-F238E27FC236}">
                <a16:creationId xmlns:a16="http://schemas.microsoft.com/office/drawing/2014/main" id="{E4093C10-1259-4DE2-88A0-44ADBB0397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AFB884-42B1-4C6A-ACD6-1E244247D2A8}"/>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1903364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753CB-C07B-464F-9C2A-7101E3114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152CD1-FBDC-4F3B-9989-DFA4E0500A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38C85-62BA-48D0-908D-70AA60D41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E8066-7AC5-4642-A7BC-08DCAE0E5BC5}"/>
              </a:ext>
            </a:extLst>
          </p:cNvPr>
          <p:cNvSpPr>
            <a:spLocks noGrp="1"/>
          </p:cNvSpPr>
          <p:nvPr>
            <p:ph type="dt" sz="half" idx="10"/>
          </p:nvPr>
        </p:nvSpPr>
        <p:spPr/>
        <p:txBody>
          <a:bodyPr/>
          <a:lstStyle/>
          <a:p>
            <a:fld id="{2B40D5F2-74A3-4199-BB63-62AA8FFA6D5E}" type="datetime1">
              <a:rPr lang="en-US" smtClean="0"/>
              <a:t>5/10/2020</a:t>
            </a:fld>
            <a:endParaRPr lang="en-US"/>
          </a:p>
        </p:txBody>
      </p:sp>
      <p:sp>
        <p:nvSpPr>
          <p:cNvPr id="6" name="Footer Placeholder 5">
            <a:extLst>
              <a:ext uri="{FF2B5EF4-FFF2-40B4-BE49-F238E27FC236}">
                <a16:creationId xmlns:a16="http://schemas.microsoft.com/office/drawing/2014/main" id="{C8D17F6F-10E8-46D8-BD1D-F4CC6CBB25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AF857-4D54-4C72-A1A5-DC7CD56DA1B8}"/>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2262996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97D6-39E6-4EFE-9ECA-F06CA67AAA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4D1D69-F789-419B-A98A-3CA927568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01DAB7-F3DD-4195-BDE7-363B9C79B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DD2E1-F13E-4681-A7C5-26B6A4C78AF4}"/>
              </a:ext>
            </a:extLst>
          </p:cNvPr>
          <p:cNvSpPr>
            <a:spLocks noGrp="1"/>
          </p:cNvSpPr>
          <p:nvPr>
            <p:ph type="dt" sz="half" idx="10"/>
          </p:nvPr>
        </p:nvSpPr>
        <p:spPr/>
        <p:txBody>
          <a:bodyPr/>
          <a:lstStyle/>
          <a:p>
            <a:fld id="{3C25A8C4-F4E0-407F-947C-841CB7D06CA9}" type="datetime1">
              <a:rPr lang="en-US" smtClean="0"/>
              <a:t>5/10/2020</a:t>
            </a:fld>
            <a:endParaRPr lang="en-US"/>
          </a:p>
        </p:txBody>
      </p:sp>
      <p:sp>
        <p:nvSpPr>
          <p:cNvPr id="6" name="Footer Placeholder 5">
            <a:extLst>
              <a:ext uri="{FF2B5EF4-FFF2-40B4-BE49-F238E27FC236}">
                <a16:creationId xmlns:a16="http://schemas.microsoft.com/office/drawing/2014/main" id="{792A487A-0082-4044-B78D-484F74A01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18CB1-07B2-4BCA-B676-F6D49954F726}"/>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1011368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9120-3FF5-436D-B183-2D2FD99E50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915525-74D1-4632-8186-4DBB0C26AD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124F18-B6A3-4EA3-A7D4-8BBEE6CF6968}"/>
              </a:ext>
            </a:extLst>
          </p:cNvPr>
          <p:cNvSpPr>
            <a:spLocks noGrp="1"/>
          </p:cNvSpPr>
          <p:nvPr>
            <p:ph type="dt" sz="half" idx="10"/>
          </p:nvPr>
        </p:nvSpPr>
        <p:spPr/>
        <p:txBody>
          <a:bodyPr/>
          <a:lstStyle/>
          <a:p>
            <a:fld id="{AAC54630-9EEA-4265-B546-7BAB4CF0200E}" type="datetime1">
              <a:rPr lang="en-US" smtClean="0"/>
              <a:t>5/10/2020</a:t>
            </a:fld>
            <a:endParaRPr lang="en-US"/>
          </a:p>
        </p:txBody>
      </p:sp>
      <p:sp>
        <p:nvSpPr>
          <p:cNvPr id="5" name="Footer Placeholder 4">
            <a:extLst>
              <a:ext uri="{FF2B5EF4-FFF2-40B4-BE49-F238E27FC236}">
                <a16:creationId xmlns:a16="http://schemas.microsoft.com/office/drawing/2014/main" id="{FA33C018-0D09-40B8-A958-02747651B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82881-4111-456B-AD96-073743D9DCD7}"/>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1404087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7BF2E-2A3E-4AF3-88A7-E8E944BC10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AD041D-4CE8-4C68-B9A7-01203CD6B8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871A6-3396-428B-91C3-A0ACDF591CC4}"/>
              </a:ext>
            </a:extLst>
          </p:cNvPr>
          <p:cNvSpPr>
            <a:spLocks noGrp="1"/>
          </p:cNvSpPr>
          <p:nvPr>
            <p:ph type="dt" sz="half" idx="10"/>
          </p:nvPr>
        </p:nvSpPr>
        <p:spPr/>
        <p:txBody>
          <a:bodyPr/>
          <a:lstStyle/>
          <a:p>
            <a:fld id="{883613FA-92AC-4A9C-A707-2E2F9CDA0D76}" type="datetime1">
              <a:rPr lang="en-US" smtClean="0"/>
              <a:t>5/10/2020</a:t>
            </a:fld>
            <a:endParaRPr lang="en-US"/>
          </a:p>
        </p:txBody>
      </p:sp>
      <p:sp>
        <p:nvSpPr>
          <p:cNvPr id="5" name="Footer Placeholder 4">
            <a:extLst>
              <a:ext uri="{FF2B5EF4-FFF2-40B4-BE49-F238E27FC236}">
                <a16:creationId xmlns:a16="http://schemas.microsoft.com/office/drawing/2014/main" id="{E9889CF6-ACDB-4B56-9EC1-4B2919A5F4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73446-EE4C-4A1A-BB84-5759B21B537E}"/>
              </a:ext>
            </a:extLst>
          </p:cNvPr>
          <p:cNvSpPr>
            <a:spLocks noGrp="1"/>
          </p:cNvSpPr>
          <p:nvPr>
            <p:ph type="sldNum" sz="quarter" idx="12"/>
          </p:nvPr>
        </p:nvSpPr>
        <p:spPr/>
        <p:txBody>
          <a:bodyPr/>
          <a:lstStyle/>
          <a:p>
            <a:fld id="{5BAAE8B3-A43D-418B-AD38-4EEEBB846531}" type="slidenum">
              <a:rPr lang="en-US" smtClean="0"/>
              <a:t>‹#›</a:t>
            </a:fld>
            <a:endParaRPr lang="en-US"/>
          </a:p>
        </p:txBody>
      </p:sp>
    </p:spTree>
    <p:extLst>
      <p:ext uri="{BB962C8B-B14F-4D97-AF65-F5344CB8AC3E}">
        <p14:creationId xmlns:p14="http://schemas.microsoft.com/office/powerpoint/2010/main" val="179860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Col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610772"/>
            <a:ext cx="5295900"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9" name="Content Placeholder 2"/>
          <p:cNvSpPr>
            <a:spLocks noGrp="1"/>
          </p:cNvSpPr>
          <p:nvPr>
            <p:ph idx="10" hasCustomPrompt="1"/>
          </p:nvPr>
        </p:nvSpPr>
        <p:spPr>
          <a:xfrm>
            <a:off x="6257668" y="1610772"/>
            <a:ext cx="5295900"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0" name="Straight Connector 9"/>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3D593325-9F27-8243-9DED-F3F6662968C6}" type="datetime1">
              <a:rPr lang="en-US" smtClean="0"/>
              <a:t>5/10/2020</a:t>
            </a:fld>
            <a:endParaRPr lang="en-US"/>
          </a:p>
        </p:txBody>
      </p:sp>
    </p:spTree>
    <p:extLst>
      <p:ext uri="{BB962C8B-B14F-4D97-AF65-F5344CB8AC3E}">
        <p14:creationId xmlns:p14="http://schemas.microsoft.com/office/powerpoint/2010/main" val="328735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3 Col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1" y="1610772"/>
            <a:ext cx="3309594"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10" name="Content Placeholder 2"/>
          <p:cNvSpPr>
            <a:spLocks noGrp="1"/>
          </p:cNvSpPr>
          <p:nvPr>
            <p:ph idx="10" hasCustomPrompt="1"/>
          </p:nvPr>
        </p:nvSpPr>
        <p:spPr>
          <a:xfrm>
            <a:off x="4541088" y="1610772"/>
            <a:ext cx="3309594"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11" name="Content Placeholder 2"/>
          <p:cNvSpPr>
            <a:spLocks noGrp="1"/>
          </p:cNvSpPr>
          <p:nvPr>
            <p:ph idx="11" hasCustomPrompt="1"/>
          </p:nvPr>
        </p:nvSpPr>
        <p:spPr>
          <a:xfrm>
            <a:off x="8243974" y="1610772"/>
            <a:ext cx="3309594"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8"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9"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4" name="Straight Connector 13"/>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8882CC7-9B62-A348-A1BD-D4F22410B94B}" type="datetime1">
              <a:rPr lang="en-US" smtClean="0"/>
              <a:t>5/10/2020</a:t>
            </a:fld>
            <a:endParaRPr lang="en-US"/>
          </a:p>
        </p:txBody>
      </p:sp>
    </p:spTree>
    <p:extLst>
      <p:ext uri="{BB962C8B-B14F-4D97-AF65-F5344CB8AC3E}">
        <p14:creationId xmlns:p14="http://schemas.microsoft.com/office/powerpoint/2010/main" val="422501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Graphic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610772"/>
            <a:ext cx="10715368" cy="20341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5" name="Chart Placeholder 4"/>
          <p:cNvSpPr>
            <a:spLocks noGrp="1"/>
          </p:cNvSpPr>
          <p:nvPr>
            <p:ph type="chart" sz="quarter" idx="10"/>
          </p:nvPr>
        </p:nvSpPr>
        <p:spPr>
          <a:xfrm>
            <a:off x="838200" y="3835400"/>
            <a:ext cx="10715625" cy="2349500"/>
          </a:xfrm>
        </p:spPr>
        <p:txBody>
          <a:bodyPr/>
          <a:lstStyle/>
          <a:p>
            <a:endParaRPr lang="en-US"/>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1" name="Straight Connector 10"/>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3CDF8BBD-D1AD-2543-BD12-1D175D8C0FD2}" type="datetime1">
              <a:rPr lang="en-US" smtClean="0"/>
              <a:t>5/10/2020</a:t>
            </a:fld>
            <a:endParaRPr lang="en-US"/>
          </a:p>
        </p:txBody>
      </p:sp>
    </p:spTree>
    <p:extLst>
      <p:ext uri="{BB962C8B-B14F-4D97-AF65-F5344CB8AC3E}">
        <p14:creationId xmlns:p14="http://schemas.microsoft.com/office/powerpoint/2010/main" val="2146160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Table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610772"/>
            <a:ext cx="10715368" cy="20341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6" name="Table Placeholder 5"/>
          <p:cNvSpPr>
            <a:spLocks noGrp="1"/>
          </p:cNvSpPr>
          <p:nvPr>
            <p:ph type="tbl" sz="quarter" idx="10"/>
          </p:nvPr>
        </p:nvSpPr>
        <p:spPr>
          <a:xfrm>
            <a:off x="838200" y="3835400"/>
            <a:ext cx="10715625" cy="2400300"/>
          </a:xfrm>
        </p:spPr>
        <p:txBody>
          <a:bodyPr/>
          <a:lstStyle/>
          <a:p>
            <a:endParaRPr lang="en-US"/>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9" name="Straight Connector 8"/>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A5197E66-2397-3641-88D6-021735032064}" type="datetime1">
              <a:rPr lang="en-US" smtClean="0"/>
              <a:t>5/10/2020</a:t>
            </a:fld>
            <a:endParaRPr lang="en-US"/>
          </a:p>
        </p:txBody>
      </p:sp>
    </p:spTree>
    <p:extLst>
      <p:ext uri="{BB962C8B-B14F-4D97-AF65-F5344CB8AC3E}">
        <p14:creationId xmlns:p14="http://schemas.microsoft.com/office/powerpoint/2010/main" val="1848911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and sidebar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0"/>
          </p:nvPr>
        </p:nvSpPr>
        <p:spPr>
          <a:xfrm>
            <a:off x="838200" y="1610772"/>
            <a:ext cx="6388100" cy="4612228"/>
          </a:xfrm>
        </p:spPr>
        <p:txBody>
          <a:bodyPr/>
          <a:lstStyle/>
          <a:p>
            <a:endParaRPr lang="en-US"/>
          </a:p>
        </p:txBody>
      </p:sp>
      <p:sp>
        <p:nvSpPr>
          <p:cNvPr id="9" name="Content Placeholder 8"/>
          <p:cNvSpPr>
            <a:spLocks noGrp="1"/>
          </p:cNvSpPr>
          <p:nvPr>
            <p:ph sz="quarter" idx="11"/>
          </p:nvPr>
        </p:nvSpPr>
        <p:spPr>
          <a:xfrm>
            <a:off x="7429500" y="1610772"/>
            <a:ext cx="4124325" cy="4612228"/>
          </a:xfrm>
        </p:spPr>
        <p:txBody>
          <a:bodyPr>
            <a:normAutofit/>
          </a:bodyPr>
          <a:lstStyle>
            <a:lvl1pPr marL="0" indent="0">
              <a:buNone/>
              <a:defRPr sz="1400" i="1">
                <a:latin typeface="Georgia" charset="0"/>
                <a:ea typeface="Georgia" charset="0"/>
                <a:cs typeface="Georgia" charset="0"/>
              </a:defRPr>
            </a:lvl1pPr>
          </a:lstStyle>
          <a:p>
            <a:pPr lvl="0"/>
            <a:r>
              <a:rPr lang="en-US"/>
              <a:t>Click to edit Master text styles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2" name="Straight Connector 11"/>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875F5A4D-4BBB-F746-AB3F-09AC2A936ED3}" type="datetime1">
              <a:rPr lang="en-US" smtClean="0"/>
              <a:t>5/10/2020</a:t>
            </a:fld>
            <a:endParaRPr lang="en-US"/>
          </a:p>
        </p:txBody>
      </p:sp>
    </p:spTree>
    <p:extLst>
      <p:ext uri="{BB962C8B-B14F-4D97-AF65-F5344CB8AC3E}">
        <p14:creationId xmlns:p14="http://schemas.microsoft.com/office/powerpoint/2010/main" val="209372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and sidebar widescreen">
    <p:spTree>
      <p:nvGrpSpPr>
        <p:cNvPr id="1" name=""/>
        <p:cNvGrpSpPr/>
        <p:nvPr/>
      </p:nvGrpSpPr>
      <p:grpSpPr>
        <a:xfrm>
          <a:off x="0" y="0"/>
          <a:ext cx="0" cy="0"/>
          <a:chOff x="0" y="0"/>
          <a:chExt cx="0" cy="0"/>
        </a:xfrm>
      </p:grpSpPr>
      <p:sp>
        <p:nvSpPr>
          <p:cNvPr id="4" name="Table Placeholder 3"/>
          <p:cNvSpPr>
            <a:spLocks noGrp="1"/>
          </p:cNvSpPr>
          <p:nvPr>
            <p:ph type="tbl" sz="quarter" idx="12"/>
          </p:nvPr>
        </p:nvSpPr>
        <p:spPr>
          <a:xfrm>
            <a:off x="838200" y="1611313"/>
            <a:ext cx="6400800" cy="4611687"/>
          </a:xfrm>
        </p:spPr>
        <p:txBody>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1"/>
          </p:nvPr>
        </p:nvSpPr>
        <p:spPr>
          <a:xfrm>
            <a:off x="7429500" y="1610772"/>
            <a:ext cx="4124325" cy="4612228"/>
          </a:xfrm>
        </p:spPr>
        <p:txBody>
          <a:bodyPr/>
          <a:lstStyle>
            <a:lvl1pPr marL="0" indent="0">
              <a:buNone/>
              <a:defRPr i="1">
                <a:latin typeface="Georgia" charset="0"/>
                <a:ea typeface="Georgia" charset="0"/>
                <a:cs typeface="Georgia" charset="0"/>
              </a:defRPr>
            </a:lvl1pPr>
          </a:lstStyle>
          <a:p>
            <a:pPr lvl="0"/>
            <a:r>
              <a:rPr lang="en-US"/>
              <a:t>Click to edit Master text styles</a:t>
            </a:r>
          </a:p>
        </p:txBody>
      </p:sp>
      <p:sp>
        <p:nvSpPr>
          <p:cNvPr id="7"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8"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12" name="Straight Connector 11"/>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BBD6BF69-6C22-CE49-A7D6-D80CFF2F29EF}" type="datetime1">
              <a:rPr lang="en-US" smtClean="0"/>
              <a:t>5/10/2020</a:t>
            </a:fld>
            <a:endParaRPr lang="en-US"/>
          </a:p>
        </p:txBody>
      </p:sp>
    </p:spTree>
    <p:extLst>
      <p:ext uri="{BB962C8B-B14F-4D97-AF65-F5344CB8AC3E}">
        <p14:creationId xmlns:p14="http://schemas.microsoft.com/office/powerpoint/2010/main" val="354948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2"/>
          <p:cNvSpPr>
            <a:spLocks noGrp="1"/>
          </p:cNvSpPr>
          <p:nvPr>
            <p:ph type="sldNum" sz="quarter" idx="4"/>
          </p:nvPr>
        </p:nvSpPr>
        <p:spPr>
          <a:xfrm>
            <a:off x="11092070" y="6400800"/>
            <a:ext cx="461498" cy="457200"/>
          </a:xfrm>
          <a:prstGeom prst="rect">
            <a:avLst/>
          </a:prstGeom>
        </p:spPr>
        <p:txBody>
          <a:bodyPr anchor="ctr"/>
          <a:lstStyle>
            <a:lvl1pPr algn="r">
              <a:defRPr sz="1000"/>
            </a:lvl1pPr>
          </a:lstStyle>
          <a:p>
            <a:fld id="{EACE6E22-E655-5947-A8B4-6F095FBA2C12}" type="slidenum">
              <a:rPr lang="en-US" smtClean="0"/>
              <a:pPr/>
              <a:t>‹#›</a:t>
            </a:fld>
            <a:endParaRPr lang="en-US"/>
          </a:p>
        </p:txBody>
      </p:sp>
      <p:sp>
        <p:nvSpPr>
          <p:cNvPr id="6" name="Footer Placeholder 3"/>
          <p:cNvSpPr>
            <a:spLocks noGrp="1"/>
          </p:cNvSpPr>
          <p:nvPr>
            <p:ph type="ftr" sz="quarter" idx="3"/>
          </p:nvPr>
        </p:nvSpPr>
        <p:spPr>
          <a:xfrm>
            <a:off x="838200" y="6400451"/>
            <a:ext cx="4943514" cy="457549"/>
          </a:xfrm>
          <a:prstGeom prst="rect">
            <a:avLst/>
          </a:prstGeom>
        </p:spPr>
        <p:txBody>
          <a:bodyPr anchor="ctr"/>
          <a:lstStyle>
            <a:lvl1pPr>
              <a:defRPr sz="700" i="1">
                <a:latin typeface="Georgia" charset="0"/>
                <a:ea typeface="Georgia" charset="0"/>
                <a:cs typeface="Georgia" charset="0"/>
              </a:defRPr>
            </a:lvl1pPr>
          </a:lstStyle>
          <a:p>
            <a:r>
              <a:rPr lang="en-US"/>
              <a:t>Booz Allen Hamilton Internal</a:t>
            </a:r>
          </a:p>
        </p:txBody>
      </p:sp>
      <p:cxnSp>
        <p:nvCxnSpPr>
          <p:cNvPr id="7" name="Straight Connector 6"/>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FDB707E5-B9B9-4E48-8DB0-FDE85FDBF766}" type="datetime1">
              <a:rPr lang="en-US" smtClean="0"/>
              <a:t>5/10/2020</a:t>
            </a:fld>
            <a:endParaRPr lang="en-US"/>
          </a:p>
        </p:txBody>
      </p:sp>
    </p:spTree>
    <p:extLst>
      <p:ext uri="{BB962C8B-B14F-4D97-AF65-F5344CB8AC3E}">
        <p14:creationId xmlns:p14="http://schemas.microsoft.com/office/powerpoint/2010/main" val="2713772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2963"/>
            <a:ext cx="10715368"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38200" y="1610772"/>
            <a:ext cx="10715368" cy="4599528"/>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7" name="Rectangle 6"/>
          <p:cNvSpPr/>
          <p:nvPr userDrawn="1"/>
        </p:nvSpPr>
        <p:spPr bwMode="auto">
          <a:xfrm>
            <a:off x="0" y="1"/>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1"/>
                </a:solidFill>
              </a:rPr>
              <a:t> </a:t>
            </a:r>
          </a:p>
        </p:txBody>
      </p:sp>
      <p:cxnSp>
        <p:nvCxnSpPr>
          <p:cNvPr id="10" name="Straight Connector 9"/>
          <p:cNvCxnSpPr/>
          <p:nvPr userDrawn="1"/>
        </p:nvCxnSpPr>
        <p:spPr>
          <a:xfrm>
            <a:off x="838200" y="1276283"/>
            <a:ext cx="107153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2"/>
          <p:cNvSpPr>
            <a:spLocks noGrp="1"/>
          </p:cNvSpPr>
          <p:nvPr>
            <p:ph type="sldNum" sz="quarter" idx="4"/>
          </p:nvPr>
        </p:nvSpPr>
        <p:spPr>
          <a:xfrm>
            <a:off x="11092070" y="6400800"/>
            <a:ext cx="461498" cy="457200"/>
          </a:xfrm>
          <a:prstGeom prst="rect">
            <a:avLst/>
          </a:prstGeom>
        </p:spPr>
        <p:txBody>
          <a:bodyPr lIns="0" tIns="0" rIns="0" bIns="0" anchor="ctr"/>
          <a:lstStyle>
            <a:lvl1pPr algn="r">
              <a:defRPr sz="1000"/>
            </a:lvl1pPr>
          </a:lstStyle>
          <a:p>
            <a:fld id="{EACE6E22-E655-5947-A8B4-6F095FBA2C12}" type="slidenum">
              <a:rPr lang="en-US" smtClean="0"/>
              <a:pPr/>
              <a:t>‹#›</a:t>
            </a:fld>
            <a:endParaRPr lang="en-US"/>
          </a:p>
        </p:txBody>
      </p:sp>
      <p:sp>
        <p:nvSpPr>
          <p:cNvPr id="12" name="Footer Placeholder 3"/>
          <p:cNvSpPr>
            <a:spLocks noGrp="1"/>
          </p:cNvSpPr>
          <p:nvPr>
            <p:ph type="ftr" sz="quarter" idx="3"/>
          </p:nvPr>
        </p:nvSpPr>
        <p:spPr>
          <a:xfrm>
            <a:off x="838200" y="6400451"/>
            <a:ext cx="4943514" cy="457549"/>
          </a:xfrm>
          <a:prstGeom prst="rect">
            <a:avLst/>
          </a:prstGeom>
        </p:spPr>
        <p:txBody>
          <a:bodyPr lIns="0" tIns="0" rIns="0" bIns="0" anchor="ctr"/>
          <a:lstStyle>
            <a:lvl1pPr>
              <a:defRPr sz="700" i="1">
                <a:latin typeface="Georgia" charset="0"/>
                <a:ea typeface="Georgia" charset="0"/>
                <a:cs typeface="Georgia" charset="0"/>
              </a:defRPr>
            </a:lvl1pPr>
          </a:lstStyle>
          <a:p>
            <a:r>
              <a:rPr lang="en-US"/>
              <a:t>Booz Allen Hamilton Internal</a:t>
            </a:r>
          </a:p>
        </p:txBody>
      </p:sp>
      <p:cxnSp>
        <p:nvCxnSpPr>
          <p:cNvPr id="13" name="Straight Connector 12"/>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Date Placeholder 3"/>
          <p:cNvSpPr>
            <a:spLocks noGrp="1"/>
          </p:cNvSpPr>
          <p:nvPr>
            <p:ph type="dt" sz="half" idx="2"/>
          </p:nvPr>
        </p:nvSpPr>
        <p:spPr>
          <a:xfrm>
            <a:off x="5781714" y="6446663"/>
            <a:ext cx="828339"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4923DAD2-9C8B-2A48-9E7E-80665FE86793}" type="datetime1">
              <a:rPr lang="en-US" smtClean="0"/>
              <a:t>5/10/2020</a:t>
            </a:fld>
            <a:endParaRPr lang="en-US"/>
          </a:p>
        </p:txBody>
      </p:sp>
    </p:spTree>
    <p:extLst>
      <p:ext uri="{BB962C8B-B14F-4D97-AF65-F5344CB8AC3E}">
        <p14:creationId xmlns:p14="http://schemas.microsoft.com/office/powerpoint/2010/main" val="7927710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dt="0"/>
  <p:txStyles>
    <p:titleStyle>
      <a:lvl1pPr algn="l" defTabSz="914400" rtl="0" eaLnBrk="1" latinLnBrk="0" hangingPunct="1">
        <a:lnSpc>
          <a:spcPct val="90000"/>
        </a:lnSpc>
        <a:spcBef>
          <a:spcPct val="0"/>
        </a:spcBef>
        <a:buNone/>
        <a:defRPr sz="2400" kern="1200" cap="all" spc="100" baseline="0">
          <a:solidFill>
            <a:schemeClr val="tx1"/>
          </a:solidFill>
          <a:latin typeface="Oswald" charset="0"/>
          <a:ea typeface="Oswald" charset="0"/>
          <a:cs typeface="Oswald" charset="0"/>
        </a:defRPr>
      </a:lvl1pPr>
    </p:titleStyle>
    <p:bodyStyle>
      <a:lvl1pPr marL="182880" indent="-182880" algn="l" defTabSz="914400" rtl="0" eaLnBrk="1" latinLnBrk="0" hangingPunct="1">
        <a:lnSpc>
          <a:spcPct val="100000"/>
        </a:lnSpc>
        <a:spcBef>
          <a:spcPts val="600"/>
        </a:spcBef>
        <a:spcAft>
          <a:spcPts val="0"/>
        </a:spcAft>
        <a:buFont typeface="Arial" charset="0"/>
        <a:buChar char="•"/>
        <a:defRPr sz="1400" i="0" kern="1200" baseline="0">
          <a:solidFill>
            <a:schemeClr val="tx1"/>
          </a:solidFill>
          <a:latin typeface="Calibri" charset="0"/>
          <a:ea typeface="Calibri" charset="0"/>
          <a:cs typeface="Calibri" charset="0"/>
        </a:defRPr>
      </a:lvl1pPr>
      <a:lvl2pPr marL="365760" indent="-182880" algn="l" defTabSz="914400" rtl="0" eaLnBrk="1" latinLnBrk="0" hangingPunct="1">
        <a:lnSpc>
          <a:spcPct val="100000"/>
        </a:lnSpc>
        <a:spcBef>
          <a:spcPts val="0"/>
        </a:spcBef>
        <a:spcAft>
          <a:spcPts val="0"/>
        </a:spcAft>
        <a:buFont typeface="LucidaGrande" charset="0"/>
        <a:buChar char="-"/>
        <a:tabLst/>
        <a:defRPr sz="1400" i="0" kern="1200" cap="none" spc="0" baseline="0">
          <a:solidFill>
            <a:schemeClr val="tx1"/>
          </a:solidFill>
          <a:latin typeface="Calibri" charset="0"/>
          <a:ea typeface="Calibri" charset="0"/>
          <a:cs typeface="Calibri" charset="0"/>
        </a:defRPr>
      </a:lvl2pPr>
      <a:lvl3pPr marL="548640" indent="-182880" algn="l" defTabSz="914400" rtl="0" eaLnBrk="1" latinLnBrk="0" hangingPunct="1">
        <a:lnSpc>
          <a:spcPct val="100000"/>
        </a:lnSpc>
        <a:spcBef>
          <a:spcPts val="0"/>
        </a:spcBef>
        <a:spcAft>
          <a:spcPts val="0"/>
        </a:spcAft>
        <a:buFont typeface="Courier New" charset="0"/>
        <a:buChar char="o"/>
        <a:tabLst/>
        <a:defRPr sz="1400" i="0" kern="1200">
          <a:solidFill>
            <a:schemeClr val="tx1"/>
          </a:solidFill>
          <a:latin typeface="Calibri" charset="0"/>
          <a:ea typeface="Calibri" charset="0"/>
          <a:cs typeface="Calibri" charset="0"/>
        </a:defRPr>
      </a:lvl3pPr>
      <a:lvl4pPr marL="0" indent="0" algn="l" defTabSz="914400" rtl="0" eaLnBrk="1" latinLnBrk="0" hangingPunct="1">
        <a:lnSpc>
          <a:spcPct val="100000"/>
        </a:lnSpc>
        <a:spcBef>
          <a:spcPts val="1800"/>
        </a:spcBef>
        <a:buFont typeface="LucidaGrande" charset="0"/>
        <a:buNone/>
        <a:tabLst/>
        <a:defRPr sz="1600" b="1"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a:buNone/>
        <a:tabLst/>
        <a:defRPr sz="12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800"/>
        </a:spcBef>
        <a:buFont typeface="Arial"/>
        <a:buNone/>
        <a:defRPr sz="1000" i="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0028FE-6851-4C95-9875-EECF1B9ED1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5FF4AE-6C19-4DD4-B8AB-1700A0776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0BC55-3060-4096-9327-B2C7E27127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983F4E-652E-4C10-8B97-2E0BEF38EA6C}" type="datetime1">
              <a:rPr lang="en-US" smtClean="0"/>
              <a:t>5/10/2020</a:t>
            </a:fld>
            <a:endParaRPr lang="en-US"/>
          </a:p>
        </p:txBody>
      </p:sp>
      <p:sp>
        <p:nvSpPr>
          <p:cNvPr id="5" name="Footer Placeholder 4">
            <a:extLst>
              <a:ext uri="{FF2B5EF4-FFF2-40B4-BE49-F238E27FC236}">
                <a16:creationId xmlns:a16="http://schemas.microsoft.com/office/drawing/2014/main" id="{30C7C2D5-125D-4836-B3E8-DD1DF26765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0B7D8C-863C-4323-AC05-3B90F09BDF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AE8B3-A43D-418B-AD38-4EEEBB846531}" type="slidenum">
              <a:rPr lang="en-US" smtClean="0"/>
              <a:t>‹#›</a:t>
            </a:fld>
            <a:endParaRPr lang="en-US"/>
          </a:p>
        </p:txBody>
      </p:sp>
    </p:spTree>
    <p:extLst>
      <p:ext uri="{BB962C8B-B14F-4D97-AF65-F5344CB8AC3E}">
        <p14:creationId xmlns:p14="http://schemas.microsoft.com/office/powerpoint/2010/main" val="333778868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hyperlink" Target="https://www.quarrylifeaward.com/projects/ghana/impacts-quarry-activities-water-resources-and-effects-biodiversity-odonata-assessment" TargetMode="External"/><Relationship Id="rId3" Type="http://schemas.openxmlformats.org/officeDocument/2006/relationships/hyperlink" Target="https://catalog.data.gov/dataset/national-hydrography-dataset-nhd-medium-resolution-nhdwatersheds-pa-clipped" TargetMode="External"/><Relationship Id="rId7" Type="http://schemas.openxmlformats.org/officeDocument/2006/relationships/hyperlink" Target="https://www.usgs.gov/special-topic/water-science-school/science/temperature-and-water?qt-science_center_objects=0#qt-science_center_objects" TargetMode="External"/><Relationship Id="rId2" Type="http://schemas.openxmlformats.org/officeDocument/2006/relationships/hyperlink" Target="https://water-research.net/index.php/stream-water-quality-importance-of-temperature" TargetMode="External"/><Relationship Id="rId1" Type="http://schemas.openxmlformats.org/officeDocument/2006/relationships/slideLayout" Target="../slideLayouts/slideLayout2.xml"/><Relationship Id="rId6" Type="http://schemas.openxmlformats.org/officeDocument/2006/relationships/hyperlink" Target="https://www.weather-us.com/en/pennsylvania-usa/carlisle-climate" TargetMode="External"/><Relationship Id="rId11" Type="http://schemas.openxmlformats.org/officeDocument/2006/relationships/hyperlink" Target="https://pubs.usgs.gov/of/2001/ofr-01-0484/ofr-01-0484textonly.pdf" TargetMode="External"/><Relationship Id="rId5" Type="http://schemas.openxmlformats.org/officeDocument/2006/relationships/hyperlink" Target="https://www.dcnr.pa.gov/Geology/GeologyOfPA/Pages/default.aspx" TargetMode="External"/><Relationship Id="rId10" Type="http://schemas.openxmlformats.org/officeDocument/2006/relationships/hyperlink" Target="http://www.mit.edu/people/spirn/Public/Ulises-11-308/Quarrying.pdf" TargetMode="External"/><Relationship Id="rId4" Type="http://schemas.openxmlformats.org/officeDocument/2006/relationships/hyperlink" Target="http://www.stormwaterpa.org/cumberland-letort-run-health.html" TargetMode="External"/><Relationship Id="rId9" Type="http://schemas.openxmlformats.org/officeDocument/2006/relationships/hyperlink" Target="https://www.epa.gov/heat-islands/using-trees-and-vegetation-reduce-heat-island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hyperlink" Target="https://apanjwan.shinyapps.io/Water_Qualit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rotWithShape="1">
          <a:blip r:embed="rId2" cstate="email">
            <a:extLst>
              <a:ext uri="{28A0092B-C50C-407E-A947-70E740481C1C}">
                <a14:useLocalDpi xmlns:a14="http://schemas.microsoft.com/office/drawing/2010/main"/>
              </a:ext>
            </a:extLst>
          </a:blip>
          <a:srcRect/>
          <a:stretch/>
        </p:blipFill>
        <p:spPr>
          <a:xfrm>
            <a:off x="337307" y="839775"/>
            <a:ext cx="3898128" cy="5587917"/>
          </a:xfrm>
        </p:spPr>
      </p:pic>
      <p:sp>
        <p:nvSpPr>
          <p:cNvPr id="9" name="Rectangle 8"/>
          <p:cNvSpPr/>
          <p:nvPr/>
        </p:nvSpPr>
        <p:spPr>
          <a:xfrm>
            <a:off x="336550" y="4254980"/>
            <a:ext cx="3898900" cy="2172712"/>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ctrTitle"/>
          </p:nvPr>
        </p:nvSpPr>
        <p:spPr>
          <a:xfrm>
            <a:off x="4651381" y="2054996"/>
            <a:ext cx="7355891" cy="2387600"/>
          </a:xfrm>
        </p:spPr>
        <p:txBody>
          <a:bodyPr/>
          <a:lstStyle/>
          <a:p>
            <a:r>
              <a:rPr lang="en-US" sz="6000" dirty="0">
                <a:latin typeface="Oswald"/>
              </a:rPr>
              <a:t>Hack the bay: track 1</a:t>
            </a:r>
            <a:endParaRPr lang="en-US" dirty="0"/>
          </a:p>
        </p:txBody>
      </p:sp>
      <p:sp>
        <p:nvSpPr>
          <p:cNvPr id="15" name="Rectangle 14"/>
          <p:cNvSpPr/>
          <p:nvPr/>
        </p:nvSpPr>
        <p:spPr>
          <a:xfrm flipV="1">
            <a:off x="336550" y="839775"/>
            <a:ext cx="3898900" cy="719007"/>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Classification"/>
          <p:cNvSpPr txBox="1"/>
          <p:nvPr/>
        </p:nvSpPr>
        <p:spPr>
          <a:xfrm>
            <a:off x="336590" y="839875"/>
            <a:ext cx="3898845" cy="20774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all" spc="100" normalizeH="0" baseline="0" noProof="0">
                <a:ln>
                  <a:noFill/>
                </a:ln>
                <a:solidFill>
                  <a:srgbClr val="FFFFFF"/>
                </a:solidFill>
                <a:effectLst/>
                <a:uLnTx/>
                <a:uFillTx/>
                <a:latin typeface="Calibri" panose="020F0502020204030204"/>
                <a:ea typeface="+mn-ea"/>
                <a:cs typeface="+mn-cs"/>
              </a:rPr>
              <a:t>Booz Allen Hamilton internal</a:t>
            </a:r>
          </a:p>
        </p:txBody>
      </p:sp>
      <p:sp>
        <p:nvSpPr>
          <p:cNvPr id="3" name="Title 1">
            <a:extLst>
              <a:ext uri="{FF2B5EF4-FFF2-40B4-BE49-F238E27FC236}">
                <a16:creationId xmlns:a16="http://schemas.microsoft.com/office/drawing/2014/main" id="{E5DA94C5-2159-481C-8E33-961892413992}"/>
              </a:ext>
            </a:extLst>
          </p:cNvPr>
          <p:cNvSpPr txBox="1">
            <a:spLocks/>
          </p:cNvSpPr>
          <p:nvPr/>
        </p:nvSpPr>
        <p:spPr>
          <a:xfrm>
            <a:off x="4655930" y="3572172"/>
            <a:ext cx="7355891" cy="23876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7000" kern="1200" cap="all" spc="300" baseline="0">
                <a:solidFill>
                  <a:schemeClr val="bg1"/>
                </a:solidFill>
                <a:latin typeface="Oswald" charset="0"/>
                <a:ea typeface="Oswald" charset="0"/>
                <a:cs typeface="Oswald" charset="0"/>
              </a:defRPr>
            </a:lvl1pPr>
          </a:lstStyle>
          <a:p>
            <a:r>
              <a:rPr lang="en-US" sz="1200" dirty="0">
                <a:latin typeface="Oswald"/>
              </a:rPr>
              <a:t> </a:t>
            </a:r>
          </a:p>
          <a:p>
            <a:r>
              <a:rPr lang="en-US" sz="1200" dirty="0">
                <a:latin typeface="Oswald"/>
              </a:rPr>
              <a:t>Amreen </a:t>
            </a:r>
            <a:r>
              <a:rPr lang="en-US" sz="1200" dirty="0" err="1">
                <a:latin typeface="Oswald"/>
              </a:rPr>
              <a:t>gillani</a:t>
            </a:r>
            <a:endParaRPr lang="en-US" sz="1200" dirty="0">
              <a:latin typeface="Oswald"/>
            </a:endParaRPr>
          </a:p>
          <a:p>
            <a:r>
              <a:rPr lang="en-US" sz="1200" dirty="0">
                <a:latin typeface="Oswald"/>
              </a:rPr>
              <a:t>may 2020</a:t>
            </a:r>
            <a:endParaRPr lang="en-US" dirty="0"/>
          </a:p>
        </p:txBody>
      </p:sp>
      <p:pic>
        <p:nvPicPr>
          <p:cNvPr id="12" name="Picture 11" descr="A group of people sitting at a table in front of a window&#10;&#10;Description automatically generated">
            <a:extLst>
              <a:ext uri="{FF2B5EF4-FFF2-40B4-BE49-F238E27FC236}">
                <a16:creationId xmlns:a16="http://schemas.microsoft.com/office/drawing/2014/main" id="{B02E90CE-1649-3C41-A335-901AC426CD72}"/>
              </a:ext>
            </a:extLst>
          </p:cNvPr>
          <p:cNvPicPr>
            <a:picLocks noChangeAspect="1"/>
          </p:cNvPicPr>
          <p:nvPr/>
        </p:nvPicPr>
        <p:blipFill rotWithShape="1">
          <a:blip r:embed="rId3">
            <a:extLst>
              <a:ext uri="{28A0092B-C50C-407E-A947-70E740481C1C}">
                <a14:useLocalDpi xmlns:a14="http://schemas.microsoft.com/office/drawing/2010/main" val="0"/>
              </a:ext>
            </a:extLst>
          </a:blip>
          <a:srcRect l="10481" r="20333"/>
          <a:stretch/>
        </p:blipFill>
        <p:spPr>
          <a:xfrm>
            <a:off x="332000" y="1062129"/>
            <a:ext cx="3907983" cy="5353037"/>
          </a:xfrm>
          <a:prstGeom prst="rect">
            <a:avLst/>
          </a:prstGeom>
        </p:spPr>
      </p:pic>
    </p:spTree>
    <p:extLst>
      <p:ext uri="{BB962C8B-B14F-4D97-AF65-F5344CB8AC3E}">
        <p14:creationId xmlns:p14="http://schemas.microsoft.com/office/powerpoint/2010/main" val="1190386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Trending of the hot spots: (40.19568, -77.18767)</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10</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sp>
        <p:nvSpPr>
          <p:cNvPr id="10" name="TextBox 9">
            <a:extLst>
              <a:ext uri="{FF2B5EF4-FFF2-40B4-BE49-F238E27FC236}">
                <a16:creationId xmlns:a16="http://schemas.microsoft.com/office/drawing/2014/main" id="{0F55CB62-11CF-4C2C-9BF2-B527CDD25671}"/>
              </a:ext>
            </a:extLst>
          </p:cNvPr>
          <p:cNvSpPr txBox="1"/>
          <p:nvPr/>
        </p:nvSpPr>
        <p:spPr>
          <a:xfrm>
            <a:off x="6771190" y="1559972"/>
            <a:ext cx="4551630" cy="1477328"/>
          </a:xfrm>
          <a:prstGeom prst="rect">
            <a:avLst/>
          </a:prstGeom>
          <a:noFill/>
        </p:spPr>
        <p:txBody>
          <a:bodyPr wrap="square" rtlCol="0">
            <a:spAutoFit/>
          </a:bodyPr>
          <a:lstStyle/>
          <a:p>
            <a:r>
              <a:rPr lang="en-US" dirty="0"/>
              <a:t>One of the coordinates with the hottest temperatures illustrates spikes in water temperature to 25° - 28° Celsius in April-May 2006 and 30° Celsius in June 2007.</a:t>
            </a:r>
          </a:p>
          <a:p>
            <a:r>
              <a:rPr lang="en-US" dirty="0"/>
              <a:t>.</a:t>
            </a:r>
          </a:p>
        </p:txBody>
      </p:sp>
      <p:pic>
        <p:nvPicPr>
          <p:cNvPr id="3" name="Picture 2">
            <a:extLst>
              <a:ext uri="{FF2B5EF4-FFF2-40B4-BE49-F238E27FC236}">
                <a16:creationId xmlns:a16="http://schemas.microsoft.com/office/drawing/2014/main" id="{1D04AE46-A4EF-43F0-9F71-406BFAD86D37}"/>
              </a:ext>
            </a:extLst>
          </p:cNvPr>
          <p:cNvPicPr>
            <a:picLocks noChangeAspect="1"/>
          </p:cNvPicPr>
          <p:nvPr/>
        </p:nvPicPr>
        <p:blipFill rotWithShape="1">
          <a:blip r:embed="rId3"/>
          <a:srcRect t="14032" b="5711"/>
          <a:stretch/>
        </p:blipFill>
        <p:spPr>
          <a:xfrm>
            <a:off x="8389378" y="3151790"/>
            <a:ext cx="2933441" cy="3058510"/>
          </a:xfrm>
          <a:prstGeom prst="rect">
            <a:avLst/>
          </a:prstGeom>
        </p:spPr>
      </p:pic>
      <p:sp>
        <p:nvSpPr>
          <p:cNvPr id="14" name="Flowchart: Connector 13">
            <a:extLst>
              <a:ext uri="{FF2B5EF4-FFF2-40B4-BE49-F238E27FC236}">
                <a16:creationId xmlns:a16="http://schemas.microsoft.com/office/drawing/2014/main" id="{1F0FF0E4-0037-40CC-B308-9D2C79B52B79}"/>
              </a:ext>
            </a:extLst>
          </p:cNvPr>
          <p:cNvSpPr/>
          <p:nvPr/>
        </p:nvSpPr>
        <p:spPr>
          <a:xfrm>
            <a:off x="9324061" y="4946449"/>
            <a:ext cx="406400" cy="431800"/>
          </a:xfrm>
          <a:prstGeom prst="flowChartConnector">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557F9560-F95A-49FF-BA06-6994EEFFD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837" y="1559972"/>
            <a:ext cx="5583716" cy="4572000"/>
          </a:xfrm>
          <a:prstGeom prst="rect">
            <a:avLst/>
          </a:prstGeom>
        </p:spPr>
      </p:pic>
    </p:spTree>
    <p:extLst>
      <p:ext uri="{BB962C8B-B14F-4D97-AF65-F5344CB8AC3E}">
        <p14:creationId xmlns:p14="http://schemas.microsoft.com/office/powerpoint/2010/main" val="325312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Trending of the hot spots: (40.19588, -77.18745)</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11</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sp>
        <p:nvSpPr>
          <p:cNvPr id="7" name="Content Placeholder 6">
            <a:extLst>
              <a:ext uri="{FF2B5EF4-FFF2-40B4-BE49-F238E27FC236}">
                <a16:creationId xmlns:a16="http://schemas.microsoft.com/office/drawing/2014/main" id="{1B58B537-B7D2-4CAC-8F9B-AD666B4519D3}"/>
              </a:ext>
            </a:extLst>
          </p:cNvPr>
          <p:cNvSpPr>
            <a:spLocks noGrp="1"/>
          </p:cNvSpPr>
          <p:nvPr>
            <p:ph idx="1"/>
          </p:nvPr>
        </p:nvSpPr>
        <p:spPr/>
        <p:txBody>
          <a:bodyPr/>
          <a:lstStyle/>
          <a:p>
            <a:pPr marL="0" indent="0">
              <a:buNone/>
            </a:pPr>
            <a:endParaRPr lang="en-US" dirty="0"/>
          </a:p>
          <a:p>
            <a:pPr marL="0" indent="0">
              <a:buNone/>
            </a:pPr>
            <a:endParaRPr lang="en-US" dirty="0"/>
          </a:p>
        </p:txBody>
      </p:sp>
      <p:sp>
        <p:nvSpPr>
          <p:cNvPr id="10" name="TextBox 9">
            <a:extLst>
              <a:ext uri="{FF2B5EF4-FFF2-40B4-BE49-F238E27FC236}">
                <a16:creationId xmlns:a16="http://schemas.microsoft.com/office/drawing/2014/main" id="{0F55CB62-11CF-4C2C-9BF2-B527CDD25671}"/>
              </a:ext>
            </a:extLst>
          </p:cNvPr>
          <p:cNvSpPr txBox="1"/>
          <p:nvPr/>
        </p:nvSpPr>
        <p:spPr>
          <a:xfrm>
            <a:off x="6908799" y="1559972"/>
            <a:ext cx="4830525" cy="1477328"/>
          </a:xfrm>
          <a:prstGeom prst="rect">
            <a:avLst/>
          </a:prstGeom>
          <a:noFill/>
        </p:spPr>
        <p:txBody>
          <a:bodyPr wrap="square" rtlCol="0">
            <a:spAutoFit/>
          </a:bodyPr>
          <a:lstStyle/>
          <a:p>
            <a:r>
              <a:rPr lang="en-US" dirty="0"/>
              <a:t>There are 2 coordinate sets that are “self-identified” hot spots because they had the hottest temperatures in the data set. The time series of one of the coordinates illustrates possible seasonality spikes in water temperature.</a:t>
            </a:r>
          </a:p>
        </p:txBody>
      </p:sp>
      <p:pic>
        <p:nvPicPr>
          <p:cNvPr id="8" name="Picture 7">
            <a:extLst>
              <a:ext uri="{FF2B5EF4-FFF2-40B4-BE49-F238E27FC236}">
                <a16:creationId xmlns:a16="http://schemas.microsoft.com/office/drawing/2014/main" id="{8687F197-0794-4F6F-B112-5259021FB17E}"/>
              </a:ext>
            </a:extLst>
          </p:cNvPr>
          <p:cNvPicPr>
            <a:picLocks noChangeAspect="1"/>
          </p:cNvPicPr>
          <p:nvPr/>
        </p:nvPicPr>
        <p:blipFill rotWithShape="1">
          <a:blip r:embed="rId3"/>
          <a:srcRect t="14032" b="5711"/>
          <a:stretch/>
        </p:blipFill>
        <p:spPr>
          <a:xfrm>
            <a:off x="8389378" y="3189795"/>
            <a:ext cx="2933441" cy="3058510"/>
          </a:xfrm>
          <a:prstGeom prst="rect">
            <a:avLst/>
          </a:prstGeom>
        </p:spPr>
      </p:pic>
      <p:sp>
        <p:nvSpPr>
          <p:cNvPr id="14" name="Flowchart: Connector 13">
            <a:extLst>
              <a:ext uri="{FF2B5EF4-FFF2-40B4-BE49-F238E27FC236}">
                <a16:creationId xmlns:a16="http://schemas.microsoft.com/office/drawing/2014/main" id="{1F0FF0E4-0037-40CC-B308-9D2C79B52B79}"/>
              </a:ext>
            </a:extLst>
          </p:cNvPr>
          <p:cNvSpPr/>
          <p:nvPr/>
        </p:nvSpPr>
        <p:spPr>
          <a:xfrm>
            <a:off x="9324061" y="5031328"/>
            <a:ext cx="406400" cy="431800"/>
          </a:xfrm>
          <a:prstGeom prst="flowChartConnector">
            <a:avLst/>
          </a:prstGeom>
          <a:noFill/>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1816798A-EEFB-47C3-9F1D-805DEF3A7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59972"/>
            <a:ext cx="5616766" cy="4572000"/>
          </a:xfrm>
          <a:prstGeom prst="rect">
            <a:avLst/>
          </a:prstGeom>
        </p:spPr>
      </p:pic>
    </p:spTree>
    <p:extLst>
      <p:ext uri="{BB962C8B-B14F-4D97-AF65-F5344CB8AC3E}">
        <p14:creationId xmlns:p14="http://schemas.microsoft.com/office/powerpoint/2010/main" val="965684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Why would this area have hotter temperatures?</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12</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sp>
        <p:nvSpPr>
          <p:cNvPr id="8" name="TextBox 7">
            <a:extLst>
              <a:ext uri="{FF2B5EF4-FFF2-40B4-BE49-F238E27FC236}">
                <a16:creationId xmlns:a16="http://schemas.microsoft.com/office/drawing/2014/main" id="{C7F8B59B-8721-4E93-9137-51868E1C4710}"/>
              </a:ext>
            </a:extLst>
          </p:cNvPr>
          <p:cNvSpPr txBox="1"/>
          <p:nvPr/>
        </p:nvSpPr>
        <p:spPr>
          <a:xfrm>
            <a:off x="7479279" y="1713053"/>
            <a:ext cx="4074289" cy="2585323"/>
          </a:xfrm>
          <a:prstGeom prst="rect">
            <a:avLst/>
          </a:prstGeom>
          <a:noFill/>
        </p:spPr>
        <p:txBody>
          <a:bodyPr wrap="square" rtlCol="0">
            <a:spAutoFit/>
          </a:bodyPr>
          <a:lstStyle/>
          <a:p>
            <a:r>
              <a:rPr lang="en-US" dirty="0"/>
              <a:t>Why?</a:t>
            </a:r>
          </a:p>
          <a:p>
            <a:endParaRPr lang="en-US" dirty="0"/>
          </a:p>
          <a:p>
            <a:pPr marL="342900" indent="-342900">
              <a:buAutoNum type="arabicPeriod"/>
            </a:pPr>
            <a:r>
              <a:rPr lang="en-US" dirty="0"/>
              <a:t>During the water temperature peaks, it’s possible that it rained in Carlisle</a:t>
            </a:r>
            <a:r>
              <a:rPr lang="en-US" baseline="30000" dirty="0"/>
              <a:t>5</a:t>
            </a:r>
            <a:r>
              <a:rPr lang="en-US" dirty="0"/>
              <a:t> creating runoff on the parking lot, which is an impervious surface where water runs off into the stream harming the water quality.</a:t>
            </a:r>
            <a:r>
              <a:rPr lang="en-US" baseline="30000" dirty="0"/>
              <a:t>6</a:t>
            </a:r>
          </a:p>
          <a:p>
            <a:endParaRPr lang="en-US" dirty="0"/>
          </a:p>
        </p:txBody>
      </p:sp>
      <p:pic>
        <p:nvPicPr>
          <p:cNvPr id="10" name="Picture 9">
            <a:extLst>
              <a:ext uri="{FF2B5EF4-FFF2-40B4-BE49-F238E27FC236}">
                <a16:creationId xmlns:a16="http://schemas.microsoft.com/office/drawing/2014/main" id="{E2287ACC-860E-4F75-8386-8084640128B4}"/>
              </a:ext>
            </a:extLst>
          </p:cNvPr>
          <p:cNvPicPr>
            <a:picLocks noChangeAspect="1"/>
          </p:cNvPicPr>
          <p:nvPr/>
        </p:nvPicPr>
        <p:blipFill>
          <a:blip r:embed="rId3"/>
          <a:stretch>
            <a:fillRect/>
          </a:stretch>
        </p:blipFill>
        <p:spPr>
          <a:xfrm>
            <a:off x="1145755" y="1713053"/>
            <a:ext cx="5629700" cy="4204132"/>
          </a:xfrm>
          <a:prstGeom prst="rect">
            <a:avLst/>
          </a:prstGeom>
        </p:spPr>
      </p:pic>
    </p:spTree>
    <p:extLst>
      <p:ext uri="{BB962C8B-B14F-4D97-AF65-F5344CB8AC3E}">
        <p14:creationId xmlns:p14="http://schemas.microsoft.com/office/powerpoint/2010/main" val="4198221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Why would this area have hotter temperatures?</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13</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pic>
        <p:nvPicPr>
          <p:cNvPr id="6" name="Picture 5">
            <a:extLst>
              <a:ext uri="{FF2B5EF4-FFF2-40B4-BE49-F238E27FC236}">
                <a16:creationId xmlns:a16="http://schemas.microsoft.com/office/drawing/2014/main" id="{2AE6702C-1BAC-4DF6-B01E-A9B1040FA477}"/>
              </a:ext>
            </a:extLst>
          </p:cNvPr>
          <p:cNvPicPr>
            <a:picLocks noChangeAspect="1"/>
          </p:cNvPicPr>
          <p:nvPr/>
        </p:nvPicPr>
        <p:blipFill>
          <a:blip r:embed="rId3"/>
          <a:stretch>
            <a:fillRect/>
          </a:stretch>
        </p:blipFill>
        <p:spPr>
          <a:xfrm>
            <a:off x="869066" y="1799438"/>
            <a:ext cx="6304994" cy="4222195"/>
          </a:xfrm>
          <a:prstGeom prst="rect">
            <a:avLst/>
          </a:prstGeom>
        </p:spPr>
      </p:pic>
      <p:sp>
        <p:nvSpPr>
          <p:cNvPr id="11" name="TextBox 10">
            <a:extLst>
              <a:ext uri="{FF2B5EF4-FFF2-40B4-BE49-F238E27FC236}">
                <a16:creationId xmlns:a16="http://schemas.microsoft.com/office/drawing/2014/main" id="{63C5446A-FE9A-4D71-ADAC-1F0271858D9E}"/>
              </a:ext>
            </a:extLst>
          </p:cNvPr>
          <p:cNvSpPr txBox="1"/>
          <p:nvPr/>
        </p:nvSpPr>
        <p:spPr>
          <a:xfrm>
            <a:off x="778132" y="1522439"/>
            <a:ext cx="1386334" cy="276999"/>
          </a:xfrm>
          <a:prstGeom prst="rect">
            <a:avLst/>
          </a:prstGeom>
          <a:noFill/>
        </p:spPr>
        <p:txBody>
          <a:bodyPr wrap="square" rtlCol="0">
            <a:spAutoFit/>
          </a:bodyPr>
          <a:lstStyle/>
          <a:p>
            <a:r>
              <a:rPr lang="en-US" sz="1200" dirty="0"/>
              <a:t>Google Maps</a:t>
            </a:r>
          </a:p>
        </p:txBody>
      </p:sp>
      <p:sp>
        <p:nvSpPr>
          <p:cNvPr id="8" name="TextBox 7">
            <a:extLst>
              <a:ext uri="{FF2B5EF4-FFF2-40B4-BE49-F238E27FC236}">
                <a16:creationId xmlns:a16="http://schemas.microsoft.com/office/drawing/2014/main" id="{C7F8B59B-8721-4E93-9137-51868E1C4710}"/>
              </a:ext>
            </a:extLst>
          </p:cNvPr>
          <p:cNvSpPr txBox="1"/>
          <p:nvPr/>
        </p:nvSpPr>
        <p:spPr>
          <a:xfrm>
            <a:off x="7479279" y="1713053"/>
            <a:ext cx="4074289" cy="1754326"/>
          </a:xfrm>
          <a:prstGeom prst="rect">
            <a:avLst/>
          </a:prstGeom>
          <a:noFill/>
        </p:spPr>
        <p:txBody>
          <a:bodyPr wrap="square" rtlCol="0">
            <a:spAutoFit/>
          </a:bodyPr>
          <a:lstStyle/>
          <a:p>
            <a:r>
              <a:rPr lang="en-US" dirty="0"/>
              <a:t>Why?</a:t>
            </a:r>
          </a:p>
          <a:p>
            <a:endParaRPr lang="en-US" dirty="0"/>
          </a:p>
          <a:p>
            <a:pPr marL="342900" indent="-342900">
              <a:buFont typeface="+mj-lt"/>
              <a:buAutoNum type="arabicPeriod" startAt="2"/>
            </a:pPr>
            <a:r>
              <a:rPr lang="en-US" dirty="0"/>
              <a:t>The water is not part of the upstream or downstream of the spring, so it’s possible that the water is sitting still on a parking lot.</a:t>
            </a:r>
          </a:p>
        </p:txBody>
      </p:sp>
    </p:spTree>
    <p:extLst>
      <p:ext uri="{BB962C8B-B14F-4D97-AF65-F5344CB8AC3E}">
        <p14:creationId xmlns:p14="http://schemas.microsoft.com/office/powerpoint/2010/main" val="114744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31842B-69C1-4272-8559-CB565F614CE6}"/>
              </a:ext>
            </a:extLst>
          </p:cNvPr>
          <p:cNvSpPr>
            <a:spLocks noGrp="1"/>
          </p:cNvSpPr>
          <p:nvPr>
            <p:ph type="title"/>
          </p:nvPr>
        </p:nvSpPr>
        <p:spPr/>
        <p:txBody>
          <a:bodyPr/>
          <a:lstStyle/>
          <a:p>
            <a:r>
              <a:rPr lang="en-US" dirty="0"/>
              <a:t>Water quality: pH</a:t>
            </a:r>
          </a:p>
        </p:txBody>
      </p:sp>
      <p:sp>
        <p:nvSpPr>
          <p:cNvPr id="4" name="Slide Number Placeholder 3">
            <a:extLst>
              <a:ext uri="{FF2B5EF4-FFF2-40B4-BE49-F238E27FC236}">
                <a16:creationId xmlns:a16="http://schemas.microsoft.com/office/drawing/2014/main" id="{9283ED3F-4862-4E18-B954-B49808BBAC3B}"/>
              </a:ext>
            </a:extLst>
          </p:cNvPr>
          <p:cNvSpPr>
            <a:spLocks noGrp="1"/>
          </p:cNvSpPr>
          <p:nvPr>
            <p:ph type="sldNum" sz="quarter" idx="10"/>
          </p:nvPr>
        </p:nvSpPr>
        <p:spPr/>
        <p:txBody>
          <a:bodyPr/>
          <a:lstStyle/>
          <a:p>
            <a:fld id="{EACE6E22-E655-5947-A8B4-6F095FBA2C12}" type="slidenum">
              <a:rPr lang="en-US" smtClean="0"/>
              <a:pPr/>
              <a:t>14</a:t>
            </a:fld>
            <a:endParaRPr lang="en-US"/>
          </a:p>
        </p:txBody>
      </p:sp>
      <p:sp>
        <p:nvSpPr>
          <p:cNvPr id="5" name="Footer Placeholder 4">
            <a:extLst>
              <a:ext uri="{FF2B5EF4-FFF2-40B4-BE49-F238E27FC236}">
                <a16:creationId xmlns:a16="http://schemas.microsoft.com/office/drawing/2014/main" id="{A79E7AFF-1B31-4B07-9B6B-8191AD90687A}"/>
              </a:ext>
            </a:extLst>
          </p:cNvPr>
          <p:cNvSpPr>
            <a:spLocks noGrp="1"/>
          </p:cNvSpPr>
          <p:nvPr>
            <p:ph type="ftr" sz="quarter" idx="11"/>
          </p:nvPr>
        </p:nvSpPr>
        <p:spPr/>
        <p:txBody>
          <a:bodyPr/>
          <a:lstStyle/>
          <a:p>
            <a:r>
              <a:rPr lang="en-US" dirty="0"/>
              <a:t>Booz Allen Hamilton Internal</a:t>
            </a:r>
          </a:p>
        </p:txBody>
      </p:sp>
    </p:spTree>
    <p:extLst>
      <p:ext uri="{BB962C8B-B14F-4D97-AF65-F5344CB8AC3E}">
        <p14:creationId xmlns:p14="http://schemas.microsoft.com/office/powerpoint/2010/main" val="94531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Study of Ph levels</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15</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pic>
        <p:nvPicPr>
          <p:cNvPr id="1026" name="Picture 2" descr="https://www.fondriest.com/environmental-measurements/wp-content/uploads/2017/07/ph_levels.jpg">
            <a:extLst>
              <a:ext uri="{FF2B5EF4-FFF2-40B4-BE49-F238E27FC236}">
                <a16:creationId xmlns:a16="http://schemas.microsoft.com/office/drawing/2014/main" id="{C29E8C9E-7929-4D5E-8EE4-A3EA1E891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580" y="1927848"/>
            <a:ext cx="6858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B323AD6-89C5-439C-8CA2-76D4D5C668B6}"/>
              </a:ext>
            </a:extLst>
          </p:cNvPr>
          <p:cNvSpPr txBox="1"/>
          <p:nvPr/>
        </p:nvSpPr>
        <p:spPr>
          <a:xfrm>
            <a:off x="7616142" y="1597306"/>
            <a:ext cx="4085863" cy="3970318"/>
          </a:xfrm>
          <a:prstGeom prst="rect">
            <a:avLst/>
          </a:prstGeom>
          <a:noFill/>
        </p:spPr>
        <p:txBody>
          <a:bodyPr wrap="square" rtlCol="0">
            <a:spAutoFit/>
          </a:bodyPr>
          <a:lstStyle/>
          <a:p>
            <a:r>
              <a:rPr lang="en-US" dirty="0"/>
              <a:t>We look at pH in 2 different categories:</a:t>
            </a:r>
          </a:p>
          <a:p>
            <a:endParaRPr lang="en-US" dirty="0"/>
          </a:p>
          <a:p>
            <a:r>
              <a:rPr lang="en-US" dirty="0"/>
              <a:t>Acidic: pH &lt; 6.5</a:t>
            </a:r>
          </a:p>
          <a:p>
            <a:pPr marL="285750" indent="-285750">
              <a:buFont typeface="Arial" panose="020B0604020202020204" pitchFamily="34" charset="0"/>
              <a:buChar char="•"/>
            </a:pPr>
            <a:r>
              <a:rPr lang="en-US" dirty="0"/>
              <a:t>Only 4 samples over 20 years of data</a:t>
            </a:r>
          </a:p>
          <a:p>
            <a:pPr marL="285750" indent="-285750">
              <a:buFont typeface="Arial" panose="020B0604020202020204" pitchFamily="34" charset="0"/>
              <a:buChar char="•"/>
            </a:pPr>
            <a:r>
              <a:rPr lang="en-US" dirty="0"/>
              <a:t>pH is not as acidic at </a:t>
            </a:r>
            <a:r>
              <a:rPr lang="en-US" dirty="0" err="1"/>
              <a:t>Letort</a:t>
            </a:r>
            <a:r>
              <a:rPr lang="en-US" dirty="0"/>
              <a:t> Spring Run because of the limestone that it sits on</a:t>
            </a:r>
          </a:p>
          <a:p>
            <a:endParaRPr lang="en-US" dirty="0"/>
          </a:p>
          <a:p>
            <a:r>
              <a:rPr lang="en-US" dirty="0"/>
              <a:t>Alkaline: pH &gt; 8.5</a:t>
            </a:r>
          </a:p>
          <a:p>
            <a:pPr marL="285750" indent="-285750">
              <a:buFont typeface="Arial" panose="020B0604020202020204" pitchFamily="34" charset="0"/>
              <a:buChar char="•"/>
            </a:pPr>
            <a:r>
              <a:rPr lang="en-US" dirty="0"/>
              <a:t>18 samples over 20 years of data</a:t>
            </a:r>
          </a:p>
          <a:p>
            <a:pPr marL="285750" indent="-285750">
              <a:buFont typeface="Arial" panose="020B0604020202020204" pitchFamily="34" charset="0"/>
              <a:buChar char="•"/>
            </a:pPr>
            <a:r>
              <a:rPr lang="en-US" dirty="0"/>
              <a:t>In the areas where we see high alkaline, there is a quarry that the stream runs through. Quarry dust can change the chemistry of water by dissolving in them.</a:t>
            </a:r>
            <a:r>
              <a:rPr lang="en-US" baseline="30000" dirty="0"/>
              <a:t>7</a:t>
            </a:r>
          </a:p>
        </p:txBody>
      </p:sp>
    </p:spTree>
    <p:extLst>
      <p:ext uri="{BB962C8B-B14F-4D97-AF65-F5344CB8AC3E}">
        <p14:creationId xmlns:p14="http://schemas.microsoft.com/office/powerpoint/2010/main" val="84473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graduated map of </a:t>
            </a:r>
            <a:r>
              <a:rPr lang="en-US" dirty="0" err="1"/>
              <a:t>ph</a:t>
            </a:r>
            <a:r>
              <a:rPr lang="en-US" dirty="0"/>
              <a:t> using </a:t>
            </a:r>
            <a:r>
              <a:rPr lang="en-US" dirty="0" err="1"/>
              <a:t>qgis</a:t>
            </a:r>
            <a:endParaRPr lang="en-US" dirty="0"/>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16</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pic>
        <p:nvPicPr>
          <p:cNvPr id="9" name="Tier_2_PH">
            <a:hlinkClick r:id="" action="ppaction://media"/>
            <a:extLst>
              <a:ext uri="{FF2B5EF4-FFF2-40B4-BE49-F238E27FC236}">
                <a16:creationId xmlns:a16="http://schemas.microsoft.com/office/drawing/2014/main" id="{6F823C97-AC0E-442E-8974-EF458CF7B8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1587500"/>
            <a:ext cx="9423350" cy="4639680"/>
          </a:xfrm>
          <a:prstGeom prst="rect">
            <a:avLst/>
          </a:prstGeom>
        </p:spPr>
      </p:pic>
      <p:pic>
        <p:nvPicPr>
          <p:cNvPr id="13" name="Picture 12">
            <a:extLst>
              <a:ext uri="{FF2B5EF4-FFF2-40B4-BE49-F238E27FC236}">
                <a16:creationId xmlns:a16="http://schemas.microsoft.com/office/drawing/2014/main" id="{4B1316FF-EC6E-4379-B86F-6D3D59F15AFC}"/>
              </a:ext>
            </a:extLst>
          </p:cNvPr>
          <p:cNvPicPr>
            <a:picLocks noChangeAspect="1"/>
          </p:cNvPicPr>
          <p:nvPr/>
        </p:nvPicPr>
        <p:blipFill rotWithShape="1">
          <a:blip r:embed="rId6">
            <a:extLst>
              <a:ext uri="{28A0092B-C50C-407E-A947-70E740481C1C}">
                <a14:useLocalDpi xmlns:a14="http://schemas.microsoft.com/office/drawing/2010/main" val="0"/>
              </a:ext>
            </a:extLst>
          </a:blip>
          <a:srcRect l="13283"/>
          <a:stretch/>
        </p:blipFill>
        <p:spPr>
          <a:xfrm>
            <a:off x="10380672" y="4727920"/>
            <a:ext cx="1566283" cy="1499260"/>
          </a:xfrm>
          <a:prstGeom prst="rect">
            <a:avLst/>
          </a:prstGeom>
        </p:spPr>
      </p:pic>
    </p:spTree>
    <p:extLst>
      <p:ext uri="{BB962C8B-B14F-4D97-AF65-F5344CB8AC3E}">
        <p14:creationId xmlns:p14="http://schemas.microsoft.com/office/powerpoint/2010/main" val="20158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Ph &gt; 8.5 over time made in </a:t>
            </a:r>
            <a:r>
              <a:rPr lang="en-US" dirty="0" err="1"/>
              <a:t>qgis</a:t>
            </a:r>
            <a:endParaRPr lang="en-US" dirty="0"/>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17</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pic>
        <p:nvPicPr>
          <p:cNvPr id="14" name="Picture 13">
            <a:extLst>
              <a:ext uri="{FF2B5EF4-FFF2-40B4-BE49-F238E27FC236}">
                <a16:creationId xmlns:a16="http://schemas.microsoft.com/office/drawing/2014/main" id="{26B6A7B9-EFE8-4A5D-9DF4-9637BC3D8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4059"/>
            <a:ext cx="5166731" cy="4170648"/>
          </a:xfrm>
          <a:prstGeom prst="rect">
            <a:avLst/>
          </a:prstGeom>
        </p:spPr>
      </p:pic>
      <p:pic>
        <p:nvPicPr>
          <p:cNvPr id="16" name="Picture 15">
            <a:extLst>
              <a:ext uri="{FF2B5EF4-FFF2-40B4-BE49-F238E27FC236}">
                <a16:creationId xmlns:a16="http://schemas.microsoft.com/office/drawing/2014/main" id="{1B764485-A969-4055-BAB5-3709CD8BD4A0}"/>
              </a:ext>
            </a:extLst>
          </p:cNvPr>
          <p:cNvPicPr>
            <a:picLocks noChangeAspect="1"/>
          </p:cNvPicPr>
          <p:nvPr/>
        </p:nvPicPr>
        <p:blipFill rotWithShape="1">
          <a:blip r:embed="rId4">
            <a:extLst>
              <a:ext uri="{28A0092B-C50C-407E-A947-70E740481C1C}">
                <a14:useLocalDpi xmlns:a14="http://schemas.microsoft.com/office/drawing/2010/main" val="0"/>
              </a:ext>
            </a:extLst>
          </a:blip>
          <a:srcRect t="7192"/>
          <a:stretch/>
        </p:blipFill>
        <p:spPr>
          <a:xfrm>
            <a:off x="6611894" y="2044059"/>
            <a:ext cx="5043812" cy="4170648"/>
          </a:xfrm>
          <a:prstGeom prst="rect">
            <a:avLst/>
          </a:prstGeom>
        </p:spPr>
      </p:pic>
      <p:sp>
        <p:nvSpPr>
          <p:cNvPr id="17" name="TextBox 16">
            <a:extLst>
              <a:ext uri="{FF2B5EF4-FFF2-40B4-BE49-F238E27FC236}">
                <a16:creationId xmlns:a16="http://schemas.microsoft.com/office/drawing/2014/main" id="{FE874BC9-AFAC-4C0F-A985-403524153269}"/>
              </a:ext>
            </a:extLst>
          </p:cNvPr>
          <p:cNvSpPr txBox="1"/>
          <p:nvPr/>
        </p:nvSpPr>
        <p:spPr>
          <a:xfrm>
            <a:off x="838200" y="1446835"/>
            <a:ext cx="10715368" cy="369332"/>
          </a:xfrm>
          <a:prstGeom prst="rect">
            <a:avLst/>
          </a:prstGeom>
          <a:noFill/>
        </p:spPr>
        <p:txBody>
          <a:bodyPr wrap="square" rtlCol="0">
            <a:spAutoFit/>
          </a:bodyPr>
          <a:lstStyle/>
          <a:p>
            <a:r>
              <a:rPr lang="en-US" dirty="0"/>
              <a:t>2000-2009					   2010-2020</a:t>
            </a:r>
          </a:p>
        </p:txBody>
      </p:sp>
    </p:spTree>
    <p:extLst>
      <p:ext uri="{BB962C8B-B14F-4D97-AF65-F5344CB8AC3E}">
        <p14:creationId xmlns:p14="http://schemas.microsoft.com/office/powerpoint/2010/main" val="3116970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Ph &lt; 6.5 over time made in </a:t>
            </a:r>
            <a:r>
              <a:rPr lang="en-US" dirty="0" err="1"/>
              <a:t>qgis</a:t>
            </a:r>
            <a:endParaRPr lang="en-US" dirty="0"/>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18</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pic>
        <p:nvPicPr>
          <p:cNvPr id="6" name="Picture 5">
            <a:extLst>
              <a:ext uri="{FF2B5EF4-FFF2-40B4-BE49-F238E27FC236}">
                <a16:creationId xmlns:a16="http://schemas.microsoft.com/office/drawing/2014/main" id="{7EEAD756-0308-455D-B285-A90E8E762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70730"/>
            <a:ext cx="4943514" cy="4478398"/>
          </a:xfrm>
          <a:prstGeom prst="rect">
            <a:avLst/>
          </a:prstGeom>
        </p:spPr>
      </p:pic>
      <p:sp>
        <p:nvSpPr>
          <p:cNvPr id="7" name="TextBox 6">
            <a:extLst>
              <a:ext uri="{FF2B5EF4-FFF2-40B4-BE49-F238E27FC236}">
                <a16:creationId xmlns:a16="http://schemas.microsoft.com/office/drawing/2014/main" id="{618FCCDD-DF2D-4921-B4F8-1249051C152B}"/>
              </a:ext>
            </a:extLst>
          </p:cNvPr>
          <p:cNvSpPr txBox="1"/>
          <p:nvPr/>
        </p:nvSpPr>
        <p:spPr>
          <a:xfrm>
            <a:off x="745120" y="1401398"/>
            <a:ext cx="10701759" cy="369332"/>
          </a:xfrm>
          <a:prstGeom prst="rect">
            <a:avLst/>
          </a:prstGeom>
          <a:noFill/>
        </p:spPr>
        <p:txBody>
          <a:bodyPr wrap="square" rtlCol="0">
            <a:spAutoFit/>
          </a:bodyPr>
          <a:lstStyle/>
          <a:p>
            <a:r>
              <a:rPr lang="en-US" dirty="0"/>
              <a:t>2000-2009					No samples from 2010-2020 with pH &lt; 6.5	</a:t>
            </a:r>
          </a:p>
        </p:txBody>
      </p:sp>
    </p:spTree>
    <p:extLst>
      <p:ext uri="{BB962C8B-B14F-4D97-AF65-F5344CB8AC3E}">
        <p14:creationId xmlns:p14="http://schemas.microsoft.com/office/powerpoint/2010/main" val="3597152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6839DD-D2B2-4BA4-81E5-37979A0D4846}"/>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2669BBAC-C6B9-4C23-BD68-D71806EBCF9F}"/>
              </a:ext>
            </a:extLst>
          </p:cNvPr>
          <p:cNvSpPr>
            <a:spLocks noGrp="1"/>
          </p:cNvSpPr>
          <p:nvPr>
            <p:ph type="sldNum" sz="quarter" idx="10"/>
          </p:nvPr>
        </p:nvSpPr>
        <p:spPr/>
        <p:txBody>
          <a:bodyPr/>
          <a:lstStyle/>
          <a:p>
            <a:fld id="{EACE6E22-E655-5947-A8B4-6F095FBA2C12}" type="slidenum">
              <a:rPr lang="en-US" smtClean="0"/>
              <a:pPr/>
              <a:t>19</a:t>
            </a:fld>
            <a:endParaRPr lang="en-US"/>
          </a:p>
        </p:txBody>
      </p:sp>
      <p:sp>
        <p:nvSpPr>
          <p:cNvPr id="5" name="Footer Placeholder 4">
            <a:extLst>
              <a:ext uri="{FF2B5EF4-FFF2-40B4-BE49-F238E27FC236}">
                <a16:creationId xmlns:a16="http://schemas.microsoft.com/office/drawing/2014/main" id="{13D31784-6231-46AD-8EBD-6D7624F34B4B}"/>
              </a:ext>
            </a:extLst>
          </p:cNvPr>
          <p:cNvSpPr>
            <a:spLocks noGrp="1"/>
          </p:cNvSpPr>
          <p:nvPr>
            <p:ph type="ftr" sz="quarter" idx="11"/>
          </p:nvPr>
        </p:nvSpPr>
        <p:spPr/>
        <p:txBody>
          <a:bodyPr/>
          <a:lstStyle/>
          <a:p>
            <a:r>
              <a:rPr lang="en-US"/>
              <a:t>Booz Allen Hamilton Internal</a:t>
            </a:r>
          </a:p>
        </p:txBody>
      </p:sp>
    </p:spTree>
    <p:extLst>
      <p:ext uri="{BB962C8B-B14F-4D97-AF65-F5344CB8AC3E}">
        <p14:creationId xmlns:p14="http://schemas.microsoft.com/office/powerpoint/2010/main" val="1707529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9AFF9-8D38-468F-AFD6-585E153DD467}"/>
              </a:ext>
            </a:extLst>
          </p:cNvPr>
          <p:cNvSpPr>
            <a:spLocks noGrp="1"/>
          </p:cNvSpPr>
          <p:nvPr>
            <p:ph type="title"/>
          </p:nvPr>
        </p:nvSpPr>
        <p:spPr/>
        <p:txBody>
          <a:bodyPr/>
          <a:lstStyle/>
          <a:p>
            <a:r>
              <a:rPr lang="en-US" dirty="0"/>
              <a:t>The Track</a:t>
            </a:r>
          </a:p>
        </p:txBody>
      </p:sp>
      <p:sp>
        <p:nvSpPr>
          <p:cNvPr id="3" name="Content Placeholder 2">
            <a:extLst>
              <a:ext uri="{FF2B5EF4-FFF2-40B4-BE49-F238E27FC236}">
                <a16:creationId xmlns:a16="http://schemas.microsoft.com/office/drawing/2014/main" id="{0911B7BD-7179-4021-A807-D439C7F2F259}"/>
              </a:ext>
            </a:extLst>
          </p:cNvPr>
          <p:cNvSpPr>
            <a:spLocks noGrp="1"/>
          </p:cNvSpPr>
          <p:nvPr>
            <p:ph idx="1"/>
          </p:nvPr>
        </p:nvSpPr>
        <p:spPr/>
        <p:txBody>
          <a:bodyPr/>
          <a:lstStyle/>
          <a:p>
            <a:pPr marL="0" indent="0">
              <a:buNone/>
            </a:pPr>
            <a:r>
              <a:rPr lang="en-US" sz="1800" dirty="0"/>
              <a:t>Challenge</a:t>
            </a:r>
          </a:p>
          <a:p>
            <a:r>
              <a:rPr lang="en-US" sz="1800" dirty="0"/>
              <a:t>Impact of land use and geology to water quality indicators</a:t>
            </a:r>
          </a:p>
          <a:p>
            <a:r>
              <a:rPr lang="en-US" sz="1800" dirty="0"/>
              <a:t>Case study of how water quality indicators have changed over time</a:t>
            </a:r>
          </a:p>
          <a:p>
            <a:r>
              <a:rPr lang="en-US" sz="1800" dirty="0"/>
              <a:t>Impact of developments to water quality</a:t>
            </a:r>
          </a:p>
          <a:p>
            <a:pPr marL="0" indent="0">
              <a:buNone/>
            </a:pPr>
            <a:endParaRPr lang="en-US" sz="1800" dirty="0"/>
          </a:p>
          <a:p>
            <a:pPr marL="0" indent="0">
              <a:buNone/>
            </a:pPr>
            <a:r>
              <a:rPr lang="en-US" sz="1800" dirty="0"/>
              <a:t>Goals of the analysis</a:t>
            </a:r>
          </a:p>
          <a:p>
            <a:r>
              <a:rPr lang="en-US" sz="1800" dirty="0"/>
              <a:t>Determine trends in water quality using water temperature and pH in </a:t>
            </a:r>
            <a:r>
              <a:rPr lang="en-US" sz="1800" dirty="0" err="1"/>
              <a:t>LeTort</a:t>
            </a:r>
            <a:r>
              <a:rPr lang="en-US" sz="1800" dirty="0"/>
              <a:t> Spring Run.</a:t>
            </a:r>
          </a:p>
          <a:p>
            <a:r>
              <a:rPr lang="en-US" sz="1800" dirty="0"/>
              <a:t>Identify which external factors could be contributing to changes in water quality indicators.</a:t>
            </a:r>
          </a:p>
        </p:txBody>
      </p:sp>
      <p:sp>
        <p:nvSpPr>
          <p:cNvPr id="4" name="Slide Number Placeholder 3">
            <a:extLst>
              <a:ext uri="{FF2B5EF4-FFF2-40B4-BE49-F238E27FC236}">
                <a16:creationId xmlns:a16="http://schemas.microsoft.com/office/drawing/2014/main" id="{7474B0C1-49A3-4B5C-944A-F700B6240AC2}"/>
              </a:ext>
            </a:extLst>
          </p:cNvPr>
          <p:cNvSpPr>
            <a:spLocks noGrp="1"/>
          </p:cNvSpPr>
          <p:nvPr>
            <p:ph type="sldNum" sz="quarter" idx="4"/>
          </p:nvPr>
        </p:nvSpPr>
        <p:spPr/>
        <p:txBody>
          <a:bodyPr/>
          <a:lstStyle/>
          <a:p>
            <a:fld id="{EACE6E22-E655-5947-A8B4-6F095FBA2C12}" type="slidenum">
              <a:rPr lang="en-US" smtClean="0"/>
              <a:pPr/>
              <a:t>2</a:t>
            </a:fld>
            <a:endParaRPr lang="en-US"/>
          </a:p>
        </p:txBody>
      </p:sp>
      <p:sp>
        <p:nvSpPr>
          <p:cNvPr id="6" name="Rectangle 5">
            <a:extLst>
              <a:ext uri="{FF2B5EF4-FFF2-40B4-BE49-F238E27FC236}">
                <a16:creationId xmlns:a16="http://schemas.microsoft.com/office/drawing/2014/main" id="{EA33FA68-3D3A-496E-93E0-4EE47DFE8D17}"/>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93264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C41E9-6B3D-421A-B2B2-2E9394237723}"/>
              </a:ext>
            </a:extLst>
          </p:cNvPr>
          <p:cNvSpPr>
            <a:spLocks noGrp="1"/>
          </p:cNvSpPr>
          <p:nvPr>
            <p:ph type="title"/>
          </p:nvPr>
        </p:nvSpPr>
        <p:spPr/>
        <p:txBody>
          <a:bodyPr/>
          <a:lstStyle/>
          <a:p>
            <a:r>
              <a:rPr lang="en-US" dirty="0"/>
              <a:t>Key findings, Recommendations, limitations</a:t>
            </a:r>
          </a:p>
        </p:txBody>
      </p:sp>
      <p:sp>
        <p:nvSpPr>
          <p:cNvPr id="3" name="Content Placeholder 2">
            <a:extLst>
              <a:ext uri="{FF2B5EF4-FFF2-40B4-BE49-F238E27FC236}">
                <a16:creationId xmlns:a16="http://schemas.microsoft.com/office/drawing/2014/main" id="{8F34F3ED-47B4-46ED-811C-B5C4477A4358}"/>
              </a:ext>
            </a:extLst>
          </p:cNvPr>
          <p:cNvSpPr>
            <a:spLocks noGrp="1"/>
          </p:cNvSpPr>
          <p:nvPr>
            <p:ph idx="1"/>
          </p:nvPr>
        </p:nvSpPr>
        <p:spPr>
          <a:xfrm>
            <a:off x="838200" y="1343187"/>
            <a:ext cx="10715368" cy="4599528"/>
          </a:xfrm>
        </p:spPr>
        <p:txBody>
          <a:bodyPr/>
          <a:lstStyle/>
          <a:p>
            <a:pPr marL="0" indent="0">
              <a:buNone/>
            </a:pPr>
            <a:r>
              <a:rPr lang="en-US" sz="1800" b="1" u="sng" dirty="0"/>
              <a:t>Key Findings</a:t>
            </a:r>
          </a:p>
          <a:p>
            <a:r>
              <a:rPr lang="en-US" sz="1800" dirty="0"/>
              <a:t>Water temperature does not reach dangerous levels (&gt;31.667° Celsius) in the </a:t>
            </a:r>
            <a:r>
              <a:rPr lang="en-US" sz="1800" dirty="0" err="1"/>
              <a:t>LeTort</a:t>
            </a:r>
            <a:r>
              <a:rPr lang="en-US" sz="1800" dirty="0"/>
              <a:t> Spring Run during 2000-2020 using this specific sample data</a:t>
            </a:r>
          </a:p>
          <a:p>
            <a:r>
              <a:rPr lang="en-US" sz="1800" dirty="0"/>
              <a:t>pH was not as acidic, but rather had more alkaline in the </a:t>
            </a:r>
            <a:r>
              <a:rPr lang="en-US" sz="1800" dirty="0" err="1"/>
              <a:t>LeTort</a:t>
            </a:r>
            <a:r>
              <a:rPr lang="en-US" sz="1800" dirty="0"/>
              <a:t> Spring Run</a:t>
            </a:r>
          </a:p>
          <a:p>
            <a:pPr lvl="1"/>
            <a:r>
              <a:rPr lang="en-US" sz="1800" dirty="0"/>
              <a:t>Select sample data with high alkaline was sitting near a quarry</a:t>
            </a:r>
          </a:p>
          <a:p>
            <a:pPr marL="0" indent="0">
              <a:buNone/>
            </a:pPr>
            <a:r>
              <a:rPr lang="en-US" sz="1800" b="1" u="sng" dirty="0"/>
              <a:t>Recommendations</a:t>
            </a:r>
          </a:p>
          <a:p>
            <a:r>
              <a:rPr lang="en-US" sz="1800" dirty="0"/>
              <a:t>To reduce hot water temperature: Create a buffer between the parking lot and the stream with vegetation that will minimize runoff flowing into the stream</a:t>
            </a:r>
            <a:r>
              <a:rPr lang="en-US" sz="1800" baseline="30000" dirty="0"/>
              <a:t>8</a:t>
            </a:r>
          </a:p>
          <a:p>
            <a:r>
              <a:rPr lang="en-US" sz="1800" dirty="0"/>
              <a:t>To reduce high levels of pH: if quarry has resources, line the quarry with protective soil</a:t>
            </a:r>
            <a:r>
              <a:rPr lang="en-US" sz="1800" baseline="30000" dirty="0"/>
              <a:t>9</a:t>
            </a:r>
            <a:r>
              <a:rPr lang="en-US" sz="1800" dirty="0"/>
              <a:t>; if quarry is depleted of resources, working with the city to transform the quarry into a public or private space</a:t>
            </a:r>
            <a:r>
              <a:rPr lang="en-US" sz="1800" baseline="30000" dirty="0"/>
              <a:t>10</a:t>
            </a:r>
            <a:r>
              <a:rPr lang="en-US" sz="1800" dirty="0"/>
              <a:t> </a:t>
            </a:r>
          </a:p>
          <a:p>
            <a:pPr marL="0" indent="0">
              <a:buNone/>
            </a:pPr>
            <a:r>
              <a:rPr lang="en-US" sz="1800" b="1" u="sng" dirty="0"/>
              <a:t>Limitations</a:t>
            </a:r>
          </a:p>
          <a:p>
            <a:r>
              <a:rPr lang="en-US" sz="1800" dirty="0"/>
              <a:t>Only used the measurements of water temperature and pH for this analysis</a:t>
            </a:r>
          </a:p>
          <a:p>
            <a:pPr lvl="1"/>
            <a:r>
              <a:rPr lang="en-US" sz="1800" dirty="0"/>
              <a:t>With more time, we could’ve reviewed the notes to help support the narrative</a:t>
            </a:r>
          </a:p>
          <a:p>
            <a:r>
              <a:rPr lang="en-US" sz="1800" dirty="0"/>
              <a:t>To compare data over time, we would want the same data collection method</a:t>
            </a:r>
          </a:p>
          <a:p>
            <a:pPr lvl="1"/>
            <a:r>
              <a:rPr lang="en-US" sz="1800" dirty="0"/>
              <a:t>For example, the same time of day, same equipment, etc.</a:t>
            </a:r>
          </a:p>
          <a:p>
            <a:pPr lvl="1"/>
            <a:r>
              <a:rPr lang="en-US" sz="1800" dirty="0"/>
              <a:t>Tier 1 and Tier 2 was not consistently available</a:t>
            </a:r>
          </a:p>
          <a:p>
            <a:endParaRPr lang="en-US" dirty="0"/>
          </a:p>
        </p:txBody>
      </p:sp>
      <p:sp>
        <p:nvSpPr>
          <p:cNvPr id="4" name="Slide Number Placeholder 3">
            <a:extLst>
              <a:ext uri="{FF2B5EF4-FFF2-40B4-BE49-F238E27FC236}">
                <a16:creationId xmlns:a16="http://schemas.microsoft.com/office/drawing/2014/main" id="{28C6B254-BDD8-408D-BABA-00F5371E937D}"/>
              </a:ext>
            </a:extLst>
          </p:cNvPr>
          <p:cNvSpPr>
            <a:spLocks noGrp="1"/>
          </p:cNvSpPr>
          <p:nvPr>
            <p:ph type="sldNum" sz="quarter" idx="4"/>
          </p:nvPr>
        </p:nvSpPr>
        <p:spPr/>
        <p:txBody>
          <a:bodyPr/>
          <a:lstStyle/>
          <a:p>
            <a:fld id="{EACE6E22-E655-5947-A8B4-6F095FBA2C12}" type="slidenum">
              <a:rPr lang="en-US" smtClean="0"/>
              <a:pPr/>
              <a:t>20</a:t>
            </a:fld>
            <a:endParaRPr lang="en-US"/>
          </a:p>
        </p:txBody>
      </p:sp>
      <p:sp>
        <p:nvSpPr>
          <p:cNvPr id="5" name="Footer Placeholder 4">
            <a:extLst>
              <a:ext uri="{FF2B5EF4-FFF2-40B4-BE49-F238E27FC236}">
                <a16:creationId xmlns:a16="http://schemas.microsoft.com/office/drawing/2014/main" id="{BC6116E6-E918-495C-80C0-A98ADD6B5AF0}"/>
              </a:ext>
            </a:extLst>
          </p:cNvPr>
          <p:cNvSpPr>
            <a:spLocks noGrp="1"/>
          </p:cNvSpPr>
          <p:nvPr>
            <p:ph type="ftr" sz="quarter" idx="3"/>
          </p:nvPr>
        </p:nvSpPr>
        <p:spPr/>
        <p:txBody>
          <a:bodyPr/>
          <a:lstStyle/>
          <a:p>
            <a:r>
              <a:rPr lang="en-US"/>
              <a:t>Booz Allen Hamilton Internal</a:t>
            </a:r>
          </a:p>
        </p:txBody>
      </p:sp>
    </p:spTree>
    <p:extLst>
      <p:ext uri="{BB962C8B-B14F-4D97-AF65-F5344CB8AC3E}">
        <p14:creationId xmlns:p14="http://schemas.microsoft.com/office/powerpoint/2010/main" val="3446843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3DEA-7CE8-4146-852E-E50AF1A66E68}"/>
              </a:ext>
            </a:extLst>
          </p:cNvPr>
          <p:cNvSpPr>
            <a:spLocks noGrp="1"/>
          </p:cNvSpPr>
          <p:nvPr>
            <p:ph type="title"/>
          </p:nvPr>
        </p:nvSpPr>
        <p:spPr/>
        <p:txBody>
          <a:bodyPr/>
          <a:lstStyle/>
          <a:p>
            <a:r>
              <a:rPr lang="en-US"/>
              <a:t>questions</a:t>
            </a:r>
          </a:p>
        </p:txBody>
      </p:sp>
      <p:sp>
        <p:nvSpPr>
          <p:cNvPr id="4" name="Slide Number Placeholder 3">
            <a:extLst>
              <a:ext uri="{FF2B5EF4-FFF2-40B4-BE49-F238E27FC236}">
                <a16:creationId xmlns:a16="http://schemas.microsoft.com/office/drawing/2014/main" id="{30D1D643-BFC6-4A90-BDA9-BD42C0A6C6D3}"/>
              </a:ext>
            </a:extLst>
          </p:cNvPr>
          <p:cNvSpPr>
            <a:spLocks noGrp="1"/>
          </p:cNvSpPr>
          <p:nvPr>
            <p:ph type="sldNum" sz="quarter" idx="10"/>
          </p:nvPr>
        </p:nvSpPr>
        <p:spPr/>
        <p:txBody>
          <a:bodyPr/>
          <a:lstStyle/>
          <a:p>
            <a:fld id="{EACE6E22-E655-5947-A8B4-6F095FBA2C12}" type="slidenum">
              <a:rPr lang="en-US" smtClean="0"/>
              <a:pPr/>
              <a:t>21</a:t>
            </a:fld>
            <a:endParaRPr lang="en-US"/>
          </a:p>
        </p:txBody>
      </p:sp>
      <p:sp>
        <p:nvSpPr>
          <p:cNvPr id="5" name="Footer Placeholder 4">
            <a:extLst>
              <a:ext uri="{FF2B5EF4-FFF2-40B4-BE49-F238E27FC236}">
                <a16:creationId xmlns:a16="http://schemas.microsoft.com/office/drawing/2014/main" id="{6CF3C505-8ABC-4B91-B7FC-A08C5ED278EA}"/>
              </a:ext>
            </a:extLst>
          </p:cNvPr>
          <p:cNvSpPr>
            <a:spLocks noGrp="1"/>
          </p:cNvSpPr>
          <p:nvPr>
            <p:ph type="ftr" sz="quarter" idx="11"/>
          </p:nvPr>
        </p:nvSpPr>
        <p:spPr/>
        <p:txBody>
          <a:bodyPr/>
          <a:lstStyle/>
          <a:p>
            <a:r>
              <a:rPr lang="en-US"/>
              <a:t>Booz Allen Hamilton Internal</a:t>
            </a:r>
          </a:p>
        </p:txBody>
      </p:sp>
    </p:spTree>
    <p:extLst>
      <p:ext uri="{BB962C8B-B14F-4D97-AF65-F5344CB8AC3E}">
        <p14:creationId xmlns:p14="http://schemas.microsoft.com/office/powerpoint/2010/main" val="3228523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3DEA-7CE8-4146-852E-E50AF1A66E6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AEC0909-CABA-413E-AD2A-E0FFA437BBAF}"/>
              </a:ext>
            </a:extLst>
          </p:cNvPr>
          <p:cNvSpPr>
            <a:spLocks noGrp="1"/>
          </p:cNvSpPr>
          <p:nvPr>
            <p:ph idx="1"/>
          </p:nvPr>
        </p:nvSpPr>
        <p:spPr/>
        <p:txBody>
          <a:bodyPr/>
          <a:lstStyle/>
          <a:p>
            <a:pPr marL="342900" indent="-342900">
              <a:buAutoNum type="arabicPeriod"/>
            </a:pPr>
            <a:r>
              <a:rPr lang="en-US" dirty="0">
                <a:hlinkClick r:id="rId2"/>
              </a:rPr>
              <a:t>https://water-research.net/index.php/stream-water-quality-importance-of-temperature</a:t>
            </a:r>
            <a:endParaRPr lang="en-US" dirty="0"/>
          </a:p>
          <a:p>
            <a:pPr marL="342900" indent="-342900">
              <a:buAutoNum type="arabicPeriod"/>
            </a:pPr>
            <a:r>
              <a:rPr lang="en-US" u="sng" dirty="0">
                <a:hlinkClick r:id="rId3"/>
              </a:rPr>
              <a:t>https://catalog.data.gov/dataset/national-hydrography-dataset-nhd-medium-resolution-nhdwatersheds-pa-clipped</a:t>
            </a:r>
            <a:r>
              <a:rPr lang="en-US" dirty="0"/>
              <a:t> </a:t>
            </a:r>
          </a:p>
          <a:p>
            <a:pPr marL="342900" indent="-342900">
              <a:buFont typeface="Arial" charset="0"/>
              <a:buAutoNum type="arabicPeriod"/>
            </a:pPr>
            <a:r>
              <a:rPr lang="en-US" dirty="0">
                <a:hlinkClick r:id="rId4"/>
              </a:rPr>
              <a:t>http://www.stormwaterpa.org/cumberland-letort-run-health.html</a:t>
            </a:r>
            <a:endParaRPr lang="en-US" u="sng" dirty="0"/>
          </a:p>
          <a:p>
            <a:pPr marL="342900" indent="-342900">
              <a:buFont typeface="Arial" charset="0"/>
              <a:buAutoNum type="arabicPeriod"/>
            </a:pPr>
            <a:r>
              <a:rPr lang="en-US" u="sng" dirty="0">
                <a:hlinkClick r:id="rId5"/>
              </a:rPr>
              <a:t>https://www.dcnr.pa.gov/Geology/GeologyOfPA/Pages/default.aspx</a:t>
            </a:r>
            <a:endParaRPr lang="en-US" u="sng" dirty="0"/>
          </a:p>
          <a:p>
            <a:pPr marL="342900" indent="-342900">
              <a:buFont typeface="Arial" charset="0"/>
              <a:buAutoNum type="arabicPeriod"/>
            </a:pPr>
            <a:r>
              <a:rPr lang="en-US" dirty="0">
                <a:hlinkClick r:id="rId6"/>
              </a:rPr>
              <a:t>https://www.weather-us.com/en/pennsylvania-usa/carlisle-climate</a:t>
            </a:r>
            <a:endParaRPr lang="en-US" u="sng" dirty="0"/>
          </a:p>
          <a:p>
            <a:pPr marL="342900" indent="-342900">
              <a:buFont typeface="Arial" charset="0"/>
              <a:buAutoNum type="arabicPeriod"/>
            </a:pPr>
            <a:r>
              <a:rPr lang="en-US" dirty="0">
                <a:hlinkClick r:id="rId7"/>
              </a:rPr>
              <a:t>https://www.usgs.gov/special-topic/water-science-school/science/temperature-and-water?qt-science_center_objects=0#qt-science_center_objects</a:t>
            </a:r>
            <a:endParaRPr lang="en-US" dirty="0"/>
          </a:p>
          <a:p>
            <a:pPr marL="342900" indent="-342900">
              <a:buFont typeface="Arial" charset="0"/>
              <a:buAutoNum type="arabicPeriod"/>
            </a:pPr>
            <a:r>
              <a:rPr lang="en-US" dirty="0">
                <a:hlinkClick r:id="rId8"/>
              </a:rPr>
              <a:t>https://www.quarrylifeaward.com/projects/ghana/impacts-quarry-activities-water-resources-and-effects-biodiversity-odonata-assessment</a:t>
            </a:r>
            <a:endParaRPr lang="en-US" dirty="0"/>
          </a:p>
          <a:p>
            <a:pPr marL="342900" indent="-342900">
              <a:buFont typeface="Arial" charset="0"/>
              <a:buAutoNum type="arabicPeriod"/>
            </a:pPr>
            <a:r>
              <a:rPr lang="en-US" dirty="0">
                <a:hlinkClick r:id="rId9"/>
              </a:rPr>
              <a:t>https://www.epa.gov/heat-islands/using-trees-and-vegetation-reduce-heat-islands</a:t>
            </a:r>
            <a:endParaRPr lang="en-US" dirty="0"/>
          </a:p>
          <a:p>
            <a:pPr marL="342900" indent="-342900">
              <a:buFont typeface="Arial" charset="0"/>
              <a:buAutoNum type="arabicPeriod"/>
            </a:pPr>
            <a:r>
              <a:rPr lang="en-US" dirty="0">
                <a:hlinkClick r:id="rId10"/>
              </a:rPr>
              <a:t>http://www.mit.edu/people/spirn/Public/Ulises-11-308/Quarrying.pdf</a:t>
            </a:r>
            <a:endParaRPr lang="en-US" dirty="0"/>
          </a:p>
          <a:p>
            <a:pPr marL="342900" indent="-342900">
              <a:buFont typeface="Arial" charset="0"/>
              <a:buAutoNum type="arabicPeriod"/>
            </a:pPr>
            <a:r>
              <a:rPr lang="en-US" dirty="0">
                <a:hlinkClick r:id="rId11"/>
              </a:rPr>
              <a:t>https://pubs.usgs.gov/of/2001/ofr-01-0484/ofr-01-0484textonly.pdf</a:t>
            </a:r>
            <a:endParaRPr lang="en-US" u="sng" dirty="0"/>
          </a:p>
          <a:p>
            <a:pPr marL="342900" indent="-342900">
              <a:buAutoNum type="arabicPeriod"/>
            </a:pPr>
            <a:r>
              <a:rPr lang="en-US" dirty="0"/>
              <a:t>Land use: Open street map (OSM)</a:t>
            </a:r>
          </a:p>
          <a:p>
            <a:pPr marL="342900" indent="-342900">
              <a:buAutoNum type="arabicPeriod"/>
            </a:pPr>
            <a:endParaRPr lang="en-US" dirty="0"/>
          </a:p>
        </p:txBody>
      </p:sp>
      <p:sp>
        <p:nvSpPr>
          <p:cNvPr id="4" name="Slide Number Placeholder 3">
            <a:extLst>
              <a:ext uri="{FF2B5EF4-FFF2-40B4-BE49-F238E27FC236}">
                <a16:creationId xmlns:a16="http://schemas.microsoft.com/office/drawing/2014/main" id="{30D1D643-BFC6-4A90-BDA9-BD42C0A6C6D3}"/>
              </a:ext>
            </a:extLst>
          </p:cNvPr>
          <p:cNvSpPr>
            <a:spLocks noGrp="1"/>
          </p:cNvSpPr>
          <p:nvPr>
            <p:ph type="sldNum" sz="quarter" idx="4"/>
          </p:nvPr>
        </p:nvSpPr>
        <p:spPr/>
        <p:txBody>
          <a:bodyPr/>
          <a:lstStyle/>
          <a:p>
            <a:fld id="{EACE6E22-E655-5947-A8B4-6F095FBA2C12}" type="slidenum">
              <a:rPr lang="en-US" smtClean="0"/>
              <a:pPr/>
              <a:t>22</a:t>
            </a:fld>
            <a:endParaRPr lang="en-US"/>
          </a:p>
        </p:txBody>
      </p:sp>
      <p:sp>
        <p:nvSpPr>
          <p:cNvPr id="5" name="Footer Placeholder 4">
            <a:extLst>
              <a:ext uri="{FF2B5EF4-FFF2-40B4-BE49-F238E27FC236}">
                <a16:creationId xmlns:a16="http://schemas.microsoft.com/office/drawing/2014/main" id="{6CF3C505-8ABC-4B91-B7FC-A08C5ED278EA}"/>
              </a:ext>
            </a:extLst>
          </p:cNvPr>
          <p:cNvSpPr>
            <a:spLocks noGrp="1"/>
          </p:cNvSpPr>
          <p:nvPr>
            <p:ph type="ftr" sz="quarter" idx="3"/>
          </p:nvPr>
        </p:nvSpPr>
        <p:spPr/>
        <p:txBody>
          <a:bodyPr/>
          <a:lstStyle/>
          <a:p>
            <a:r>
              <a:rPr lang="en-US"/>
              <a:t>Booz Allen Hamilton Internal</a:t>
            </a:r>
          </a:p>
        </p:txBody>
      </p:sp>
    </p:spTree>
    <p:extLst>
      <p:ext uri="{BB962C8B-B14F-4D97-AF65-F5344CB8AC3E}">
        <p14:creationId xmlns:p14="http://schemas.microsoft.com/office/powerpoint/2010/main" val="3310748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4">
            <a:extLst>
              <a:ext uri="{FF2B5EF4-FFF2-40B4-BE49-F238E27FC236}">
                <a16:creationId xmlns:a16="http://schemas.microsoft.com/office/drawing/2014/main" id="{6392483B-0FA4-374F-927B-D3FA292AF826}"/>
              </a:ext>
            </a:extLst>
          </p:cNvPr>
          <p:cNvSpPr txBox="1">
            <a:spLocks/>
          </p:cNvSpPr>
          <p:nvPr/>
        </p:nvSpPr>
        <p:spPr>
          <a:xfrm>
            <a:off x="706772" y="564556"/>
            <a:ext cx="11043257" cy="735981"/>
          </a:xfrm>
          <a:prstGeom prst="rect">
            <a:avLst/>
          </a:prstGeom>
        </p:spPr>
        <p:txBody>
          <a:bodyPr vert="horz" lIns="0" tIns="0" rIns="0" bIns="0" rtlCol="0" anchor="b">
            <a:noAutofit/>
          </a:bodyPr>
          <a:lstStyle>
            <a:lvl1pPr>
              <a:lnSpc>
                <a:spcPct val="100000"/>
              </a:lnSpc>
              <a:spcBef>
                <a:spcPct val="0"/>
              </a:spcBef>
              <a:buNone/>
              <a:defRPr sz="2000" cap="none" spc="0" baseline="0">
                <a:latin typeface="Oswald Light" panose="02000303000000000000" pitchFamily="2" charset="0"/>
                <a:ea typeface="Oswald Light" panose="02000303000000000000" pitchFamily="2" charset="0"/>
                <a:cs typeface="Oswald Light" panose="02000303000000000000" pitchFamily="2"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200" b="1" dirty="0">
                <a:solidFill>
                  <a:prstClr val="black"/>
                </a:solidFill>
              </a:rPr>
              <a:t>Approach</a:t>
            </a:r>
            <a:endParaRPr kumimoji="0" lang="en-US" sz="3200" b="1" i="0" u="none" strike="noStrike" kern="1200" cap="none" spc="0" normalizeH="0" baseline="0" noProof="0" dirty="0">
              <a:ln>
                <a:noFill/>
              </a:ln>
              <a:solidFill>
                <a:prstClr val="black"/>
              </a:solidFill>
              <a:effectLst/>
              <a:uLnTx/>
              <a:uFillTx/>
              <a:latin typeface="Oswald Light" panose="02000303000000000000" pitchFamily="2" charset="0"/>
            </a:endParaRPr>
          </a:p>
        </p:txBody>
      </p:sp>
      <p:sp>
        <p:nvSpPr>
          <p:cNvPr id="70" name="Rectangle 69">
            <a:extLst>
              <a:ext uri="{FF2B5EF4-FFF2-40B4-BE49-F238E27FC236}">
                <a16:creationId xmlns:a16="http://schemas.microsoft.com/office/drawing/2014/main" id="{F45EFACC-396B-834E-95AA-31257B2F45BB}"/>
              </a:ext>
            </a:extLst>
          </p:cNvPr>
          <p:cNvSpPr/>
          <p:nvPr/>
        </p:nvSpPr>
        <p:spPr>
          <a:xfrm>
            <a:off x="8243564" y="1824103"/>
            <a:ext cx="3601741" cy="4469339"/>
          </a:xfrm>
          <a:prstGeom prst="rect">
            <a:avLst/>
          </a:prstGeom>
          <a:solidFill>
            <a:schemeClr val="bg1"/>
          </a:solidFill>
          <a:ln w="38100">
            <a:solidFill>
              <a:srgbClr val="4A22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120079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R="0" lvl="0" algn="l" defTabSz="1200790" rtl="0" eaLnBrk="0" fontAlgn="base" latinLnBrk="0" hangingPunct="0">
              <a:lnSpc>
                <a:spcPct val="100000"/>
              </a:lnSpc>
              <a:spcBef>
                <a:spcPct val="0"/>
              </a:spcBef>
              <a:spcAft>
                <a:spcPct val="0"/>
              </a:spcAft>
              <a:buClrTx/>
              <a:buSzTx/>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marR="0" lvl="0" indent="-285750" algn="l" defTabSz="120079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Arial" panose="020B0604020202020204" pitchFamily="34" charset="0"/>
                <a:cs typeface="Arial" panose="020B0604020202020204" pitchFamily="34" charset="0"/>
              </a:rPr>
              <a:t>Time series heat map</a:t>
            </a:r>
          </a:p>
          <a:p>
            <a:pPr marL="285750" marR="0" lvl="0" indent="-285750" algn="l" defTabSz="120079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Arial" panose="020B0604020202020204" pitchFamily="34" charset="0"/>
                <a:cs typeface="Arial" panose="020B0604020202020204" pitchFamily="34" charset="0"/>
              </a:rPr>
              <a:t>Interactive heat map</a:t>
            </a:r>
          </a:p>
          <a:p>
            <a:pPr marL="285750" marR="0" lvl="0" indent="-285750" algn="l" defTabSz="120079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Arial" panose="020B0604020202020204" pitchFamily="34" charset="0"/>
                <a:cs typeface="Arial" panose="020B0604020202020204" pitchFamily="34" charset="0"/>
              </a:rPr>
              <a:t>Time series of “self-identified” hot spots</a:t>
            </a:r>
          </a:p>
        </p:txBody>
      </p:sp>
      <p:sp>
        <p:nvSpPr>
          <p:cNvPr id="71" name="Flowchart: Alternate Process 11">
            <a:extLst>
              <a:ext uri="{FF2B5EF4-FFF2-40B4-BE49-F238E27FC236}">
                <a16:creationId xmlns:a16="http://schemas.microsoft.com/office/drawing/2014/main" id="{AE1B3CEA-2803-E447-8021-E6D6A19764AB}"/>
              </a:ext>
            </a:extLst>
          </p:cNvPr>
          <p:cNvSpPr/>
          <p:nvPr/>
        </p:nvSpPr>
        <p:spPr>
          <a:xfrm>
            <a:off x="8940264" y="1493806"/>
            <a:ext cx="2244535" cy="654102"/>
          </a:xfrm>
          <a:prstGeom prst="flowChartAlternateProcess">
            <a:avLst/>
          </a:prstGeom>
          <a:solidFill>
            <a:srgbClr val="4A2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Oswald" panose="02000503000000000000" pitchFamily="2" charset="0"/>
                <a:ea typeface="+mn-ea"/>
                <a:cs typeface="Arial" panose="020B0604020202020204" pitchFamily="34" charset="0"/>
              </a:rPr>
              <a:t>The Output</a:t>
            </a:r>
          </a:p>
        </p:txBody>
      </p:sp>
      <p:sp>
        <p:nvSpPr>
          <p:cNvPr id="72" name="Rectangle 71">
            <a:extLst>
              <a:ext uri="{FF2B5EF4-FFF2-40B4-BE49-F238E27FC236}">
                <a16:creationId xmlns:a16="http://schemas.microsoft.com/office/drawing/2014/main" id="{3310A9AA-76CE-AA41-9581-AF6B137963BD}"/>
              </a:ext>
            </a:extLst>
          </p:cNvPr>
          <p:cNvSpPr/>
          <p:nvPr/>
        </p:nvSpPr>
        <p:spPr>
          <a:xfrm>
            <a:off x="346694" y="1824104"/>
            <a:ext cx="3601741" cy="4469339"/>
          </a:xfrm>
          <a:prstGeom prst="rect">
            <a:avLst/>
          </a:prstGeom>
          <a:solidFill>
            <a:schemeClr val="bg1"/>
          </a:solidFill>
          <a:ln w="38100">
            <a:solidFill>
              <a:srgbClr val="4A22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1200790" rtl="0" eaLnBrk="0" fontAlgn="base" latinLnBrk="0" hangingPunct="0">
              <a:lnSpc>
                <a:spcPct val="100000"/>
              </a:lnSpc>
              <a:spcBef>
                <a:spcPct val="0"/>
              </a:spcBef>
              <a:spcAft>
                <a:spcPct val="0"/>
              </a:spcAft>
              <a:buClrTx/>
              <a:buSzTx/>
              <a:buFontTx/>
              <a:buNone/>
              <a:tabLst/>
              <a:defRPr/>
            </a:pPr>
            <a:endParaRPr lang="en-US" dirty="0">
              <a:solidFill>
                <a:srgbClr val="000000"/>
              </a:solidFill>
              <a:latin typeface="Arial" panose="020B0604020202020204" pitchFamily="34" charset="0"/>
              <a:cs typeface="Arial" panose="020B0604020202020204" pitchFamily="34" charset="0"/>
            </a:endParaRPr>
          </a:p>
          <a:p>
            <a:pPr marL="0" marR="0" lvl="0" indent="0" algn="l" defTabSz="1200790" rtl="0" eaLnBrk="0" fontAlgn="base" latinLnBrk="0" hangingPunct="0">
              <a:lnSpc>
                <a:spcPct val="100000"/>
              </a:lnSpc>
              <a:spcBef>
                <a:spcPct val="0"/>
              </a:spcBef>
              <a:spcAft>
                <a:spcPct val="0"/>
              </a:spcAft>
              <a:buClrTx/>
              <a:buSzTx/>
              <a:buFontTx/>
              <a:buNone/>
              <a:tabLst/>
              <a:defRPr/>
            </a:pPr>
            <a:endParaRPr lang="en-US" dirty="0">
              <a:solidFill>
                <a:srgbClr val="000000"/>
              </a:solidFill>
              <a:latin typeface="Arial" panose="020B0604020202020204" pitchFamily="34" charset="0"/>
              <a:cs typeface="Arial" panose="020B0604020202020204" pitchFamily="34" charset="0"/>
            </a:endParaRPr>
          </a:p>
          <a:p>
            <a:pPr marL="0" marR="0" lvl="0" indent="0" algn="l" defTabSz="1200790" rtl="0" eaLnBrk="0" fontAlgn="base" latinLnBrk="0" hangingPunct="0">
              <a:lnSpc>
                <a:spcPct val="100000"/>
              </a:lnSpc>
              <a:spcBef>
                <a:spcPct val="0"/>
              </a:spcBef>
              <a:spcAft>
                <a:spcPct val="0"/>
              </a:spcAft>
              <a:buClrTx/>
              <a:buSzTx/>
              <a:buFontTx/>
              <a:buNone/>
              <a:tabLst/>
              <a:defRPr/>
            </a:pPr>
            <a:r>
              <a:rPr lang="en-US" dirty="0">
                <a:solidFill>
                  <a:srgbClr val="000000"/>
                </a:solidFill>
                <a:latin typeface="Arial" panose="020B0604020202020204" pitchFamily="34" charset="0"/>
                <a:cs typeface="Arial" panose="020B0604020202020204" pitchFamily="34" charset="0"/>
              </a:rPr>
              <a:t>Selected water temperature and pH as key water quality indicators to analyze the </a:t>
            </a:r>
            <a:r>
              <a:rPr lang="en-US" dirty="0" err="1">
                <a:solidFill>
                  <a:srgbClr val="000000"/>
                </a:solidFill>
                <a:latin typeface="Arial" panose="020B0604020202020204" pitchFamily="34" charset="0"/>
                <a:cs typeface="Arial" panose="020B0604020202020204" pitchFamily="34" charset="0"/>
              </a:rPr>
              <a:t>Letort</a:t>
            </a:r>
            <a:r>
              <a:rPr lang="en-US" dirty="0">
                <a:solidFill>
                  <a:srgbClr val="000000"/>
                </a:solidFill>
                <a:latin typeface="Arial" panose="020B0604020202020204" pitchFamily="34" charset="0"/>
                <a:cs typeface="Arial" panose="020B0604020202020204" pitchFamily="34" charset="0"/>
              </a:rPr>
              <a:t> Spring Run in Pennsylvania</a:t>
            </a:r>
          </a:p>
          <a:p>
            <a:pPr marR="0" lvl="0" algn="l" defTabSz="1200790" rtl="0" eaLnBrk="0" fontAlgn="base" latinLnBrk="0" hangingPunct="0">
              <a:lnSpc>
                <a:spcPct val="100000"/>
              </a:lnSpc>
              <a:spcBef>
                <a:spcPct val="0"/>
              </a:spcBef>
              <a:spcAft>
                <a:spcPct val="0"/>
              </a:spcAft>
              <a:buClrTx/>
              <a:buSzTx/>
              <a:tabLst/>
              <a:defRPr/>
            </a:pPr>
            <a:endParaRPr lang="en-US" dirty="0">
              <a:solidFill>
                <a:srgbClr val="000000"/>
              </a:solidFill>
              <a:latin typeface="Arial" panose="020B0604020202020204" pitchFamily="34" charset="0"/>
              <a:cs typeface="Arial" panose="020B0604020202020204" pitchFamily="34" charset="0"/>
            </a:endParaRPr>
          </a:p>
          <a:p>
            <a:pPr marL="285750" marR="0" lvl="0" indent="-285750" algn="l" defTabSz="120079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dirty="0">
                <a:solidFill>
                  <a:srgbClr val="000000"/>
                </a:solidFill>
                <a:latin typeface="Arial" panose="020B0604020202020204" pitchFamily="34" charset="0"/>
                <a:cs typeface="Arial" panose="020B0604020202020204" pitchFamily="34" charset="0"/>
              </a:rPr>
              <a:t>Grouped CMC codes to combine tier 1 with p1, and tier 2 with p2</a:t>
            </a:r>
          </a:p>
          <a:p>
            <a:pPr marL="742950" lvl="1" indent="-285750" defTabSz="1200790" eaLnBrk="0" fontAlgn="base" hangingPunct="0">
              <a:spcBef>
                <a:spcPct val="0"/>
              </a:spcBef>
              <a:spcAft>
                <a:spcPct val="0"/>
              </a:spcAft>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rPr>
              <a:t>Tier 1 for water temperature</a:t>
            </a:r>
          </a:p>
          <a:p>
            <a:pPr marL="742950" lvl="1" indent="-285750" defTabSz="1200790" eaLnBrk="0" fontAlgn="base" hangingPunct="0">
              <a:spcBef>
                <a:spcPct val="0"/>
              </a:spcBef>
              <a:spcAft>
                <a:spcPct val="0"/>
              </a:spcAft>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rPr>
              <a:t>Tier 2 for pH</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85750" indent="-285750" defTabSz="1200790" eaLnBrk="0" fontAlgn="base" hangingPunct="0">
              <a:spcBef>
                <a:spcPct val="0"/>
              </a:spcBef>
              <a:spcAft>
                <a:spcPct val="0"/>
              </a:spcAft>
              <a:buFont typeface="Arial" panose="020B0604020202020204" pitchFamily="34" charset="0"/>
              <a:buChar char="•"/>
              <a:defRPr/>
            </a:pPr>
            <a:r>
              <a:rPr lang="en-US" dirty="0">
                <a:solidFill>
                  <a:srgbClr val="000000"/>
                </a:solidFill>
                <a:latin typeface="Arial" panose="020B0604020202020204" pitchFamily="34" charset="0"/>
                <a:cs typeface="Arial" panose="020B0604020202020204" pitchFamily="34" charset="0"/>
              </a:rPr>
              <a:t>6083 samples collected from 2000 – 2020</a:t>
            </a:r>
          </a:p>
        </p:txBody>
      </p:sp>
      <p:sp>
        <p:nvSpPr>
          <p:cNvPr id="73" name="Flowchart: Alternate Process 8">
            <a:extLst>
              <a:ext uri="{FF2B5EF4-FFF2-40B4-BE49-F238E27FC236}">
                <a16:creationId xmlns:a16="http://schemas.microsoft.com/office/drawing/2014/main" id="{A00CB74C-0847-2943-B996-82C0000C3151}"/>
              </a:ext>
            </a:extLst>
          </p:cNvPr>
          <p:cNvSpPr/>
          <p:nvPr/>
        </p:nvSpPr>
        <p:spPr>
          <a:xfrm>
            <a:off x="1018197" y="1493806"/>
            <a:ext cx="2240280" cy="654102"/>
          </a:xfrm>
          <a:prstGeom prst="flowChartAlternateProcess">
            <a:avLst/>
          </a:prstGeom>
          <a:solidFill>
            <a:srgbClr val="4A22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00790" rtl="0" eaLnBrk="0" fontAlgn="base" latinLnBrk="0" hangingPunct="0">
              <a:lnSpc>
                <a:spcPct val="100000"/>
              </a:lnSpc>
              <a:spcBef>
                <a:spcPct val="0"/>
              </a:spcBef>
              <a:spcAft>
                <a:spcPct val="0"/>
              </a:spcAft>
              <a:buClrTx/>
              <a:buSzTx/>
              <a:buFontTx/>
              <a:buNone/>
              <a:tabLst/>
              <a:defRPr/>
            </a:pPr>
            <a:r>
              <a:rPr lang="en-US" sz="2000" b="1" dirty="0">
                <a:solidFill>
                  <a:prstClr val="white"/>
                </a:solidFill>
                <a:latin typeface="Oswald" panose="02000503000000000000" pitchFamily="2" charset="0"/>
                <a:cs typeface="Arial" panose="020B0604020202020204" pitchFamily="34" charset="0"/>
              </a:rPr>
              <a:t>The Data</a:t>
            </a:r>
            <a:endParaRPr kumimoji="0" lang="en-US" sz="2000" b="1" i="0" u="none" strike="noStrike" kern="1200" cap="none" spc="0" normalizeH="0" baseline="0" noProof="0" dirty="0">
              <a:ln>
                <a:noFill/>
              </a:ln>
              <a:solidFill>
                <a:prstClr val="white"/>
              </a:solidFill>
              <a:effectLst/>
              <a:uLnTx/>
              <a:uFillTx/>
              <a:latin typeface="Oswald" panose="02000503000000000000" pitchFamily="2" charset="0"/>
              <a:ea typeface="+mn-ea"/>
              <a:cs typeface="Arial" panose="020B0604020202020204" pitchFamily="34" charset="0"/>
            </a:endParaRPr>
          </a:p>
        </p:txBody>
      </p:sp>
      <p:sp>
        <p:nvSpPr>
          <p:cNvPr id="76" name="Rectangle 75">
            <a:extLst>
              <a:ext uri="{FF2B5EF4-FFF2-40B4-BE49-F238E27FC236}">
                <a16:creationId xmlns:a16="http://schemas.microsoft.com/office/drawing/2014/main" id="{0388E41D-C19F-0F40-9479-F34A2F646195}"/>
              </a:ext>
            </a:extLst>
          </p:cNvPr>
          <p:cNvSpPr/>
          <p:nvPr/>
        </p:nvSpPr>
        <p:spPr>
          <a:xfrm>
            <a:off x="4307829" y="1824103"/>
            <a:ext cx="3601741" cy="4469339"/>
          </a:xfrm>
          <a:prstGeom prst="rect">
            <a:avLst/>
          </a:prstGeom>
          <a:solidFill>
            <a:schemeClr val="bg1"/>
          </a:solidFill>
          <a:ln w="38100">
            <a:solidFill>
              <a:srgbClr val="4A226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marR="0" lvl="0" indent="-342900" algn="l" defTabSz="1200790" rtl="0" eaLnBrk="0" fontAlgn="base" latinLnBrk="0" hangingPunct="0">
              <a:lnSpc>
                <a:spcPct val="100000"/>
              </a:lnSpc>
              <a:spcBef>
                <a:spcPct val="0"/>
              </a:spcBef>
              <a:spcAft>
                <a:spcPct val="0"/>
              </a:spcAft>
              <a:buClrTx/>
              <a:buSzTx/>
              <a:buFont typeface="+mj-lt"/>
              <a:buAutoNum type="arabicPeriod"/>
              <a:tabLst/>
              <a:defRPr/>
            </a:pPr>
            <a:endParaRPr lang="en-US" dirty="0">
              <a:solidFill>
                <a:srgbClr val="000000"/>
              </a:solidFill>
              <a:latin typeface="Arial" panose="020B0604020202020204" pitchFamily="34" charset="0"/>
              <a:cs typeface="Arial" panose="020B0604020202020204" pitchFamily="34" charset="0"/>
            </a:endParaRPr>
          </a:p>
          <a:p>
            <a:pPr marL="342900" marR="0" lvl="0" indent="-342900" algn="l" defTabSz="1200790" rtl="0" eaLnBrk="0" fontAlgn="base" latinLnBrk="0" hangingPunct="0">
              <a:lnSpc>
                <a:spcPct val="100000"/>
              </a:lnSpc>
              <a:spcBef>
                <a:spcPct val="0"/>
              </a:spcBef>
              <a:spcAft>
                <a:spcPct val="0"/>
              </a:spcAft>
              <a:buClrTx/>
              <a:buSzTx/>
              <a:buFont typeface="+mj-lt"/>
              <a:buAutoNum type="arabicPeriod"/>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342900" marR="0" lvl="0" indent="-342900" algn="l" defTabSz="1200790" rtl="0" eaLnBrk="0" fontAlgn="base" latinLnBrk="0" hangingPunct="0">
              <a:lnSpc>
                <a:spcPct val="100000"/>
              </a:lnSpc>
              <a:spcBef>
                <a:spcPct val="0"/>
              </a:spcBef>
              <a:spcAft>
                <a:spcPct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Identify robust data collection</a:t>
            </a:r>
            <a:r>
              <a:rPr lang="en-US" dirty="0">
                <a:solidFill>
                  <a:srgbClr val="000000"/>
                </a:solidFill>
                <a:latin typeface="Arial" panose="020B0604020202020204" pitchFamily="34" charset="0"/>
                <a:cs typeface="Arial" panose="020B0604020202020204" pitchFamily="34" charset="0"/>
              </a:rPr>
              <a:t> to determine location</a:t>
            </a:r>
          </a:p>
          <a:p>
            <a:pPr marL="342900" marR="0" lvl="0" indent="-342900" algn="l" defTabSz="1200790" rtl="0" eaLnBrk="0" fontAlgn="base" latinLnBrk="0" hangingPunct="0">
              <a:lnSpc>
                <a:spcPct val="100000"/>
              </a:lnSpc>
              <a:spcBef>
                <a:spcPct val="0"/>
              </a:spcBef>
              <a:spcAft>
                <a:spcPct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that location, determine</a:t>
            </a:r>
            <a:r>
              <a:rPr lang="en-US" dirty="0">
                <a:solidFill>
                  <a:srgbClr val="000000"/>
                </a:solidFill>
                <a:latin typeface="Arial" panose="020B0604020202020204" pitchFamily="34" charset="0"/>
                <a:cs typeface="Arial" panose="020B0604020202020204" pitchFamily="34" charset="0"/>
              </a:rPr>
              <a:t> where water temperature and pH are experiencing changes over time</a:t>
            </a:r>
          </a:p>
          <a:p>
            <a:pPr marL="342900" marR="0" lvl="0" indent="-342900" algn="l" defTabSz="1200790" rtl="0" eaLnBrk="0" fontAlgn="base" latinLnBrk="0" hangingPunct="0">
              <a:lnSpc>
                <a:spcPct val="100000"/>
              </a:lnSpc>
              <a:spcBef>
                <a:spcPct val="0"/>
              </a:spcBef>
              <a:spcAft>
                <a:spcPct val="0"/>
              </a:spcAft>
              <a:buClrTx/>
              <a:buSzTx/>
              <a:buFont typeface="+mj-lt"/>
              <a:buAutoNum type="arabicPeriod"/>
              <a:tabLst/>
              <a:defRPr/>
            </a:pPr>
            <a:r>
              <a:rPr lang="en-US" dirty="0">
                <a:solidFill>
                  <a:srgbClr val="000000"/>
                </a:solidFill>
                <a:latin typeface="Arial" panose="020B0604020202020204" pitchFamily="34" charset="0"/>
                <a:cs typeface="Arial" panose="020B0604020202020204" pitchFamily="34" charset="0"/>
              </a:rPr>
              <a:t>Research why water indicators may change</a:t>
            </a:r>
          </a:p>
          <a:p>
            <a:pPr marL="342900" marR="0" lvl="0" indent="-342900" algn="l" defTabSz="1200790" rtl="0" eaLnBrk="0" fontAlgn="base" latinLnBrk="0" hangingPunct="0">
              <a:lnSpc>
                <a:spcPct val="100000"/>
              </a:lnSpc>
              <a:spcBef>
                <a:spcPct val="0"/>
              </a:spcBef>
              <a:spcAft>
                <a:spcPct val="0"/>
              </a:spcAft>
              <a:buClrTx/>
              <a:buSzTx/>
              <a:buFont typeface="+mj-lt"/>
              <a:buAutoNum type="arabicPeriod"/>
              <a:tabLst/>
              <a:defRPr/>
            </a:pPr>
            <a:r>
              <a:rPr lang="en-US" dirty="0">
                <a:solidFill>
                  <a:srgbClr val="000000"/>
                </a:solidFill>
                <a:latin typeface="Arial" panose="020B0604020202020204" pitchFamily="34" charset="0"/>
                <a:cs typeface="Arial" panose="020B0604020202020204" pitchFamily="34" charset="0"/>
              </a:rPr>
              <a:t>Identify potential external factors contributing to change in water indicators</a:t>
            </a:r>
          </a:p>
        </p:txBody>
      </p:sp>
      <p:sp>
        <p:nvSpPr>
          <p:cNvPr id="77" name="Flowchart: Alternate Process 5">
            <a:extLst>
              <a:ext uri="{FF2B5EF4-FFF2-40B4-BE49-F238E27FC236}">
                <a16:creationId xmlns:a16="http://schemas.microsoft.com/office/drawing/2014/main" id="{36A49386-15F7-A24B-88EF-27C7E528DECF}"/>
              </a:ext>
            </a:extLst>
          </p:cNvPr>
          <p:cNvSpPr/>
          <p:nvPr/>
        </p:nvSpPr>
        <p:spPr>
          <a:xfrm>
            <a:off x="5003871" y="1493806"/>
            <a:ext cx="2240280" cy="654102"/>
          </a:xfrm>
          <a:prstGeom prst="flowChartAlternateProcess">
            <a:avLst/>
          </a:prstGeom>
          <a:solidFill>
            <a:srgbClr val="4A22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0079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Oswald" panose="02000503000000000000" pitchFamily="2" charset="0"/>
                <a:ea typeface="+mn-ea"/>
                <a:cs typeface="Arial" panose="020B0604020202020204" pitchFamily="34" charset="0"/>
              </a:rPr>
              <a:t>The Process</a:t>
            </a:r>
          </a:p>
        </p:txBody>
      </p:sp>
    </p:spTree>
    <p:extLst>
      <p:ext uri="{BB962C8B-B14F-4D97-AF65-F5344CB8AC3E}">
        <p14:creationId xmlns:p14="http://schemas.microsoft.com/office/powerpoint/2010/main" val="1445856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LETORT SPRING RUN</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4</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sp>
        <p:nvSpPr>
          <p:cNvPr id="11" name="TextBox 10">
            <a:extLst>
              <a:ext uri="{FF2B5EF4-FFF2-40B4-BE49-F238E27FC236}">
                <a16:creationId xmlns:a16="http://schemas.microsoft.com/office/drawing/2014/main" id="{78B6F25D-8674-4328-9EB5-EC875AD84ECE}"/>
              </a:ext>
            </a:extLst>
          </p:cNvPr>
          <p:cNvSpPr txBox="1"/>
          <p:nvPr/>
        </p:nvSpPr>
        <p:spPr>
          <a:xfrm>
            <a:off x="10058401" y="1275231"/>
            <a:ext cx="1777554" cy="461665"/>
          </a:xfrm>
          <a:prstGeom prst="rect">
            <a:avLst/>
          </a:prstGeom>
          <a:noFill/>
        </p:spPr>
        <p:txBody>
          <a:bodyPr wrap="square" rtlCol="0">
            <a:spAutoFit/>
          </a:bodyPr>
          <a:lstStyle/>
          <a:p>
            <a:r>
              <a:rPr lang="en-US" sz="1200" dirty="0"/>
              <a:t>QGIS view using OSM</a:t>
            </a:r>
          </a:p>
          <a:p>
            <a:r>
              <a:rPr lang="en-US" sz="1200" dirty="0"/>
              <a:t>Watershed</a:t>
            </a:r>
            <a:r>
              <a:rPr lang="en-US" sz="1200" baseline="30000" dirty="0"/>
              <a:t>2</a:t>
            </a:r>
          </a:p>
        </p:txBody>
      </p:sp>
      <p:sp>
        <p:nvSpPr>
          <p:cNvPr id="13" name="TextBox 12">
            <a:extLst>
              <a:ext uri="{FF2B5EF4-FFF2-40B4-BE49-F238E27FC236}">
                <a16:creationId xmlns:a16="http://schemas.microsoft.com/office/drawing/2014/main" id="{B214D66D-2A80-43EC-9FCA-83F9E271C286}"/>
              </a:ext>
            </a:extLst>
          </p:cNvPr>
          <p:cNvSpPr txBox="1"/>
          <p:nvPr/>
        </p:nvSpPr>
        <p:spPr>
          <a:xfrm>
            <a:off x="838200" y="1577123"/>
            <a:ext cx="5157917" cy="4770537"/>
          </a:xfrm>
          <a:prstGeom prst="rect">
            <a:avLst/>
          </a:prstGeom>
          <a:noFill/>
        </p:spPr>
        <p:txBody>
          <a:bodyPr wrap="square" rtlCol="0">
            <a:spAutoFit/>
          </a:bodyPr>
          <a:lstStyle/>
          <a:p>
            <a:r>
              <a:rPr lang="en-US" dirty="0"/>
              <a:t>The </a:t>
            </a:r>
            <a:r>
              <a:rPr lang="en-US" dirty="0" err="1"/>
              <a:t>LeTort</a:t>
            </a:r>
            <a:r>
              <a:rPr lang="en-US" dirty="0"/>
              <a:t> Spring Run is a 9.4-mile-long tributary of </a:t>
            </a:r>
            <a:r>
              <a:rPr lang="en-US" dirty="0" err="1"/>
              <a:t>Conodoguinet</a:t>
            </a:r>
            <a:r>
              <a:rPr lang="en-US" dirty="0"/>
              <a:t> Creek in Cumberland County, Pennsylvania. The </a:t>
            </a:r>
            <a:r>
              <a:rPr lang="en-US" dirty="0" err="1"/>
              <a:t>LeTort</a:t>
            </a:r>
            <a:r>
              <a:rPr lang="en-US" dirty="0"/>
              <a:t> Spring Run is a warm water stream. </a:t>
            </a:r>
          </a:p>
          <a:p>
            <a:pPr marL="285750" indent="-285750">
              <a:buFont typeface="Arial" panose="020B0604020202020204" pitchFamily="34" charset="0"/>
              <a:buChar char="•"/>
            </a:pPr>
            <a:r>
              <a:rPr lang="en-US" dirty="0"/>
              <a:t>According to the Water Research Watershed Center, warm water streams should not exceed 31.667° Celsius</a:t>
            </a:r>
            <a:r>
              <a:rPr lang="en-US" baseline="30000" dirty="0"/>
              <a:t>1</a:t>
            </a:r>
          </a:p>
          <a:p>
            <a:pPr marL="285750" indent="-285750">
              <a:buFont typeface="Arial" panose="020B0604020202020204" pitchFamily="34" charset="0"/>
              <a:buChar char="•"/>
            </a:pPr>
            <a:r>
              <a:rPr lang="en-US" dirty="0"/>
              <a:t>pH should be between 6.5 and 8.5 (provided by CMC)</a:t>
            </a:r>
            <a:endParaRPr lang="en-US" baseline="30000" dirty="0"/>
          </a:p>
          <a:p>
            <a:r>
              <a:rPr lang="en-US" dirty="0"/>
              <a:t>  </a:t>
            </a:r>
          </a:p>
          <a:p>
            <a:r>
              <a:rPr lang="en-US" dirty="0"/>
              <a:t>The spring faces problems with pollution and alteration of important wildlife habitats, specifically for about one mile as it flows through Carlisle and part of North Middlesex Township near the heavily-traveled State Route 11, there is urban stormwater pollution and habitat alteration.</a:t>
            </a:r>
            <a:r>
              <a:rPr lang="en-US" baseline="30000" dirty="0"/>
              <a:t>3</a:t>
            </a:r>
            <a:r>
              <a:rPr lang="en-US" dirty="0"/>
              <a:t>  </a:t>
            </a:r>
          </a:p>
          <a:p>
            <a:endParaRPr lang="en-US" sz="1600" dirty="0"/>
          </a:p>
        </p:txBody>
      </p:sp>
      <p:pic>
        <p:nvPicPr>
          <p:cNvPr id="8" name="Picture 7">
            <a:extLst>
              <a:ext uri="{FF2B5EF4-FFF2-40B4-BE49-F238E27FC236}">
                <a16:creationId xmlns:a16="http://schemas.microsoft.com/office/drawing/2014/main" id="{3E549C7A-7A1B-4B82-82B4-05D459C48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117" y="1748217"/>
            <a:ext cx="5839838" cy="3966683"/>
          </a:xfrm>
          <a:prstGeom prst="rect">
            <a:avLst/>
          </a:prstGeom>
        </p:spPr>
      </p:pic>
    </p:spTree>
    <p:extLst>
      <p:ext uri="{BB962C8B-B14F-4D97-AF65-F5344CB8AC3E}">
        <p14:creationId xmlns:p14="http://schemas.microsoft.com/office/powerpoint/2010/main" val="1390449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Geology of </a:t>
            </a:r>
            <a:r>
              <a:rPr lang="en-US" dirty="0" err="1"/>
              <a:t>letort</a:t>
            </a:r>
            <a:r>
              <a:rPr lang="en-US" dirty="0"/>
              <a:t> spring run</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5</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sp>
        <p:nvSpPr>
          <p:cNvPr id="13" name="TextBox 12">
            <a:extLst>
              <a:ext uri="{FF2B5EF4-FFF2-40B4-BE49-F238E27FC236}">
                <a16:creationId xmlns:a16="http://schemas.microsoft.com/office/drawing/2014/main" id="{B214D66D-2A80-43EC-9FCA-83F9E271C286}"/>
              </a:ext>
            </a:extLst>
          </p:cNvPr>
          <p:cNvSpPr txBox="1"/>
          <p:nvPr/>
        </p:nvSpPr>
        <p:spPr>
          <a:xfrm>
            <a:off x="7467865" y="1820559"/>
            <a:ext cx="3946003" cy="1200329"/>
          </a:xfrm>
          <a:prstGeom prst="rect">
            <a:avLst/>
          </a:prstGeom>
          <a:noFill/>
        </p:spPr>
        <p:txBody>
          <a:bodyPr wrap="square" rtlCol="0">
            <a:spAutoFit/>
          </a:bodyPr>
          <a:lstStyle/>
          <a:p>
            <a:r>
              <a:rPr lang="en-US" dirty="0"/>
              <a:t>The </a:t>
            </a:r>
            <a:r>
              <a:rPr lang="en-US" dirty="0" err="1"/>
              <a:t>LeTort</a:t>
            </a:r>
            <a:r>
              <a:rPr lang="en-US" dirty="0"/>
              <a:t> Spring Run primarily sits on limestone, which is an alkaline agent used to neutralize acids. We’ll see later on that pH levels are rarely acidic.</a:t>
            </a:r>
            <a:r>
              <a:rPr lang="en-US" sz="1600" baseline="30000" dirty="0"/>
              <a:t> 4</a:t>
            </a:r>
            <a:endParaRPr lang="en-US" sz="1600" dirty="0"/>
          </a:p>
        </p:txBody>
      </p:sp>
      <p:pic>
        <p:nvPicPr>
          <p:cNvPr id="6" name="Picture 5">
            <a:extLst>
              <a:ext uri="{FF2B5EF4-FFF2-40B4-BE49-F238E27FC236}">
                <a16:creationId xmlns:a16="http://schemas.microsoft.com/office/drawing/2014/main" id="{9F8D0072-2A9C-463B-8A06-32D33C68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0559"/>
            <a:ext cx="6187440" cy="4389120"/>
          </a:xfrm>
          <a:prstGeom prst="rect">
            <a:avLst/>
          </a:prstGeom>
        </p:spPr>
      </p:pic>
      <p:sp>
        <p:nvSpPr>
          <p:cNvPr id="8" name="TextBox 7">
            <a:extLst>
              <a:ext uri="{FF2B5EF4-FFF2-40B4-BE49-F238E27FC236}">
                <a16:creationId xmlns:a16="http://schemas.microsoft.com/office/drawing/2014/main" id="{62DA0AD2-1268-4AF5-A5AB-FA54A11934FF}"/>
              </a:ext>
            </a:extLst>
          </p:cNvPr>
          <p:cNvSpPr txBox="1"/>
          <p:nvPr/>
        </p:nvSpPr>
        <p:spPr>
          <a:xfrm>
            <a:off x="838200" y="1351887"/>
            <a:ext cx="1777554" cy="461665"/>
          </a:xfrm>
          <a:prstGeom prst="rect">
            <a:avLst/>
          </a:prstGeom>
          <a:noFill/>
        </p:spPr>
        <p:txBody>
          <a:bodyPr wrap="square" rtlCol="0">
            <a:spAutoFit/>
          </a:bodyPr>
          <a:lstStyle/>
          <a:p>
            <a:r>
              <a:rPr lang="en-US" sz="1200" dirty="0"/>
              <a:t>QGIS view using OSM</a:t>
            </a:r>
          </a:p>
          <a:p>
            <a:r>
              <a:rPr lang="en-US" sz="1200" dirty="0"/>
              <a:t>Geology</a:t>
            </a:r>
            <a:r>
              <a:rPr lang="en-US" sz="1200" baseline="30000" dirty="0"/>
              <a:t>4</a:t>
            </a:r>
          </a:p>
        </p:txBody>
      </p:sp>
    </p:spTree>
    <p:extLst>
      <p:ext uri="{BB962C8B-B14F-4D97-AF65-F5344CB8AC3E}">
        <p14:creationId xmlns:p14="http://schemas.microsoft.com/office/powerpoint/2010/main" val="2638720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24AE-A75C-4954-A498-C81E7D04FAB8}"/>
              </a:ext>
            </a:extLst>
          </p:cNvPr>
          <p:cNvSpPr>
            <a:spLocks noGrp="1"/>
          </p:cNvSpPr>
          <p:nvPr>
            <p:ph type="title"/>
          </p:nvPr>
        </p:nvSpPr>
        <p:spPr/>
        <p:txBody>
          <a:bodyPr/>
          <a:lstStyle/>
          <a:p>
            <a:r>
              <a:rPr lang="en-US" dirty="0"/>
              <a:t>Land use surrounding </a:t>
            </a:r>
            <a:r>
              <a:rPr lang="en-US" dirty="0" err="1"/>
              <a:t>letort</a:t>
            </a:r>
            <a:r>
              <a:rPr lang="en-US" dirty="0"/>
              <a:t> spring run</a:t>
            </a:r>
          </a:p>
        </p:txBody>
      </p:sp>
      <p:sp>
        <p:nvSpPr>
          <p:cNvPr id="3" name="Content Placeholder 2">
            <a:extLst>
              <a:ext uri="{FF2B5EF4-FFF2-40B4-BE49-F238E27FC236}">
                <a16:creationId xmlns:a16="http://schemas.microsoft.com/office/drawing/2014/main" id="{39DBC160-FA8F-4C08-9A5E-3C815AB9ADC2}"/>
              </a:ext>
            </a:extLst>
          </p:cNvPr>
          <p:cNvSpPr>
            <a:spLocks noGrp="1"/>
          </p:cNvSpPr>
          <p:nvPr>
            <p:ph idx="1"/>
          </p:nvPr>
        </p:nvSpPr>
        <p:spPr>
          <a:xfrm>
            <a:off x="838200" y="1610772"/>
            <a:ext cx="4347258" cy="4599528"/>
          </a:xfrm>
        </p:spPr>
        <p:txBody>
          <a:bodyPr/>
          <a:lstStyle/>
          <a:p>
            <a:pPr marL="0" indent="0">
              <a:buNone/>
            </a:pPr>
            <a:r>
              <a:rPr lang="en-US" sz="1800" dirty="0"/>
              <a:t>The spring runs through the city center of Carlisle, PA.</a:t>
            </a:r>
          </a:p>
          <a:p>
            <a:pPr marL="0" indent="0">
              <a:buNone/>
            </a:pPr>
            <a:endParaRPr lang="en-US" sz="1800" dirty="0"/>
          </a:p>
          <a:p>
            <a:pPr marL="0" indent="0">
              <a:buNone/>
            </a:pPr>
            <a:r>
              <a:rPr lang="en-US" sz="1800" dirty="0"/>
              <a:t>Using land use shapefiles from OSM, we see the spring runs through a military compound, industrial zones, parks, forests, commercial/retail zones and ends at a quarry before leaving Carlisle.</a:t>
            </a:r>
          </a:p>
        </p:txBody>
      </p:sp>
      <p:sp>
        <p:nvSpPr>
          <p:cNvPr id="4" name="Slide Number Placeholder 3">
            <a:extLst>
              <a:ext uri="{FF2B5EF4-FFF2-40B4-BE49-F238E27FC236}">
                <a16:creationId xmlns:a16="http://schemas.microsoft.com/office/drawing/2014/main" id="{0F236D9D-3084-44AF-8362-99B11FFCD96F}"/>
              </a:ext>
            </a:extLst>
          </p:cNvPr>
          <p:cNvSpPr>
            <a:spLocks noGrp="1"/>
          </p:cNvSpPr>
          <p:nvPr>
            <p:ph type="sldNum" sz="quarter" idx="4"/>
          </p:nvPr>
        </p:nvSpPr>
        <p:spPr/>
        <p:txBody>
          <a:bodyPr/>
          <a:lstStyle/>
          <a:p>
            <a:fld id="{EACE6E22-E655-5947-A8B4-6F095FBA2C12}" type="slidenum">
              <a:rPr lang="en-US" smtClean="0"/>
              <a:pPr/>
              <a:t>6</a:t>
            </a:fld>
            <a:endParaRPr lang="en-US"/>
          </a:p>
        </p:txBody>
      </p:sp>
      <p:pic>
        <p:nvPicPr>
          <p:cNvPr id="6" name="Picture 5">
            <a:extLst>
              <a:ext uri="{FF2B5EF4-FFF2-40B4-BE49-F238E27FC236}">
                <a16:creationId xmlns:a16="http://schemas.microsoft.com/office/drawing/2014/main" id="{1FC76009-EC49-4241-8378-7FEC26DC7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867" y="1610772"/>
            <a:ext cx="6493451" cy="4599528"/>
          </a:xfrm>
          <a:prstGeom prst="rect">
            <a:avLst/>
          </a:prstGeom>
        </p:spPr>
      </p:pic>
      <p:sp>
        <p:nvSpPr>
          <p:cNvPr id="7" name="TextBox 6">
            <a:extLst>
              <a:ext uri="{FF2B5EF4-FFF2-40B4-BE49-F238E27FC236}">
                <a16:creationId xmlns:a16="http://schemas.microsoft.com/office/drawing/2014/main" id="{D521CBD4-FE1D-4438-ACCC-5C97220BB41B}"/>
              </a:ext>
            </a:extLst>
          </p:cNvPr>
          <p:cNvSpPr txBox="1"/>
          <p:nvPr/>
        </p:nvSpPr>
        <p:spPr>
          <a:xfrm>
            <a:off x="9418319" y="1333773"/>
            <a:ext cx="1526095" cy="276999"/>
          </a:xfrm>
          <a:prstGeom prst="rect">
            <a:avLst/>
          </a:prstGeom>
          <a:noFill/>
        </p:spPr>
        <p:txBody>
          <a:bodyPr wrap="square" rtlCol="0">
            <a:spAutoFit/>
          </a:bodyPr>
          <a:lstStyle/>
          <a:p>
            <a:r>
              <a:rPr lang="en-US" sz="1200" dirty="0"/>
              <a:t>QGIS view using OSM</a:t>
            </a:r>
          </a:p>
        </p:txBody>
      </p:sp>
    </p:spTree>
    <p:extLst>
      <p:ext uri="{BB962C8B-B14F-4D97-AF65-F5344CB8AC3E}">
        <p14:creationId xmlns:p14="http://schemas.microsoft.com/office/powerpoint/2010/main" val="221229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31842B-69C1-4272-8559-CB565F614CE6}"/>
              </a:ext>
            </a:extLst>
          </p:cNvPr>
          <p:cNvSpPr>
            <a:spLocks noGrp="1"/>
          </p:cNvSpPr>
          <p:nvPr>
            <p:ph type="title"/>
          </p:nvPr>
        </p:nvSpPr>
        <p:spPr/>
        <p:txBody>
          <a:bodyPr/>
          <a:lstStyle/>
          <a:p>
            <a:r>
              <a:rPr lang="en-US" dirty="0"/>
              <a:t>Water quality: water temperature</a:t>
            </a:r>
          </a:p>
        </p:txBody>
      </p:sp>
      <p:sp>
        <p:nvSpPr>
          <p:cNvPr id="4" name="Slide Number Placeholder 3">
            <a:extLst>
              <a:ext uri="{FF2B5EF4-FFF2-40B4-BE49-F238E27FC236}">
                <a16:creationId xmlns:a16="http://schemas.microsoft.com/office/drawing/2014/main" id="{9283ED3F-4862-4E18-B954-B49808BBAC3B}"/>
              </a:ext>
            </a:extLst>
          </p:cNvPr>
          <p:cNvSpPr>
            <a:spLocks noGrp="1"/>
          </p:cNvSpPr>
          <p:nvPr>
            <p:ph type="sldNum" sz="quarter" idx="10"/>
          </p:nvPr>
        </p:nvSpPr>
        <p:spPr/>
        <p:txBody>
          <a:bodyPr/>
          <a:lstStyle/>
          <a:p>
            <a:fld id="{EACE6E22-E655-5947-A8B4-6F095FBA2C12}" type="slidenum">
              <a:rPr lang="en-US" smtClean="0"/>
              <a:pPr/>
              <a:t>7</a:t>
            </a:fld>
            <a:endParaRPr lang="en-US"/>
          </a:p>
        </p:txBody>
      </p:sp>
      <p:sp>
        <p:nvSpPr>
          <p:cNvPr id="5" name="Footer Placeholder 4">
            <a:extLst>
              <a:ext uri="{FF2B5EF4-FFF2-40B4-BE49-F238E27FC236}">
                <a16:creationId xmlns:a16="http://schemas.microsoft.com/office/drawing/2014/main" id="{A79E7AFF-1B31-4B07-9B6B-8191AD90687A}"/>
              </a:ext>
            </a:extLst>
          </p:cNvPr>
          <p:cNvSpPr>
            <a:spLocks noGrp="1"/>
          </p:cNvSpPr>
          <p:nvPr>
            <p:ph type="ftr" sz="quarter" idx="11"/>
          </p:nvPr>
        </p:nvSpPr>
        <p:spPr/>
        <p:txBody>
          <a:bodyPr/>
          <a:lstStyle/>
          <a:p>
            <a:r>
              <a:rPr lang="en-US" dirty="0"/>
              <a:t>Booz Allen Hamilton Internal</a:t>
            </a:r>
          </a:p>
        </p:txBody>
      </p:sp>
    </p:spTree>
    <p:extLst>
      <p:ext uri="{BB962C8B-B14F-4D97-AF65-F5344CB8AC3E}">
        <p14:creationId xmlns:p14="http://schemas.microsoft.com/office/powerpoint/2010/main" val="3903738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Heat map of water temperature using </a:t>
            </a:r>
            <a:r>
              <a:rPr lang="en-US" dirty="0" err="1"/>
              <a:t>qgis</a:t>
            </a:r>
            <a:r>
              <a:rPr lang="en-US" dirty="0"/>
              <a:t> </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8</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pic>
        <p:nvPicPr>
          <p:cNvPr id="8" name="Tier_1_Water_temp">
            <a:hlinkClick r:id="" action="ppaction://media"/>
            <a:extLst>
              <a:ext uri="{FF2B5EF4-FFF2-40B4-BE49-F238E27FC236}">
                <a16:creationId xmlns:a16="http://schemas.microsoft.com/office/drawing/2014/main" id="{FFDD81A1-C422-4FB9-9D66-02FC169829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4366" y="1364928"/>
            <a:ext cx="9463268" cy="4883751"/>
          </a:xfrm>
          <a:prstGeom prst="rect">
            <a:avLst/>
          </a:prstGeom>
        </p:spPr>
      </p:pic>
    </p:spTree>
    <p:extLst>
      <p:ext uri="{BB962C8B-B14F-4D97-AF65-F5344CB8AC3E}">
        <p14:creationId xmlns:p14="http://schemas.microsoft.com/office/powerpoint/2010/main" val="356764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F15-B4DD-4F9C-BF51-0BCA7B4AF269}"/>
              </a:ext>
            </a:extLst>
          </p:cNvPr>
          <p:cNvSpPr>
            <a:spLocks noGrp="1"/>
          </p:cNvSpPr>
          <p:nvPr>
            <p:ph type="title"/>
          </p:nvPr>
        </p:nvSpPr>
        <p:spPr/>
        <p:txBody>
          <a:bodyPr/>
          <a:lstStyle/>
          <a:p>
            <a:r>
              <a:rPr lang="en-US" dirty="0"/>
              <a:t>Interactive Heat map of water temperature</a:t>
            </a:r>
          </a:p>
        </p:txBody>
      </p:sp>
      <p:sp>
        <p:nvSpPr>
          <p:cNvPr id="4" name="Slide Number Placeholder 3">
            <a:extLst>
              <a:ext uri="{FF2B5EF4-FFF2-40B4-BE49-F238E27FC236}">
                <a16:creationId xmlns:a16="http://schemas.microsoft.com/office/drawing/2014/main" id="{FAF0054C-7BEE-4D0C-98C4-6028AE8C4FF0}"/>
              </a:ext>
            </a:extLst>
          </p:cNvPr>
          <p:cNvSpPr>
            <a:spLocks noGrp="1"/>
          </p:cNvSpPr>
          <p:nvPr>
            <p:ph type="sldNum" sz="quarter" idx="4"/>
          </p:nvPr>
        </p:nvSpPr>
        <p:spPr/>
        <p:txBody>
          <a:bodyPr/>
          <a:lstStyle/>
          <a:p>
            <a:fld id="{EACE6E22-E655-5947-A8B4-6F095FBA2C12}" type="slidenum">
              <a:rPr lang="en-US" smtClean="0"/>
              <a:pPr/>
              <a:t>9</a:t>
            </a:fld>
            <a:endParaRPr lang="en-US"/>
          </a:p>
        </p:txBody>
      </p:sp>
      <p:sp>
        <p:nvSpPr>
          <p:cNvPr id="5" name="Footer Placeholder 4">
            <a:extLst>
              <a:ext uri="{FF2B5EF4-FFF2-40B4-BE49-F238E27FC236}">
                <a16:creationId xmlns:a16="http://schemas.microsoft.com/office/drawing/2014/main" id="{492EE88C-9DB4-40CC-BBD2-C04AB5811729}"/>
              </a:ext>
            </a:extLst>
          </p:cNvPr>
          <p:cNvSpPr>
            <a:spLocks noGrp="1"/>
          </p:cNvSpPr>
          <p:nvPr>
            <p:ph type="ftr" sz="quarter" idx="3"/>
          </p:nvPr>
        </p:nvSpPr>
        <p:spPr/>
        <p:txBody>
          <a:bodyPr/>
          <a:lstStyle/>
          <a:p>
            <a:r>
              <a:rPr lang="en-US"/>
              <a:t>Booz Allen Hamilton Internal</a:t>
            </a:r>
          </a:p>
        </p:txBody>
      </p:sp>
      <p:sp>
        <p:nvSpPr>
          <p:cNvPr id="7" name="Content Placeholder 6">
            <a:extLst>
              <a:ext uri="{FF2B5EF4-FFF2-40B4-BE49-F238E27FC236}">
                <a16:creationId xmlns:a16="http://schemas.microsoft.com/office/drawing/2014/main" id="{1B58B537-B7D2-4CAC-8F9B-AD666B4519D3}"/>
              </a:ext>
            </a:extLst>
          </p:cNvPr>
          <p:cNvSpPr>
            <a:spLocks noGrp="1"/>
          </p:cNvSpPr>
          <p:nvPr>
            <p:ph idx="1"/>
          </p:nvPr>
        </p:nvSpPr>
        <p:spPr>
          <a:xfrm>
            <a:off x="838200" y="1599755"/>
            <a:ext cx="2852854" cy="4599528"/>
          </a:xfrm>
        </p:spPr>
        <p:txBody>
          <a:bodyPr/>
          <a:lstStyle/>
          <a:p>
            <a:pPr marL="0" indent="0">
              <a:buNone/>
            </a:pPr>
            <a:r>
              <a:rPr lang="en-US" sz="1800" dirty="0"/>
              <a:t>To look at specific times of the year, we can use an interactive heat map that allows you to use a slider for dates:</a:t>
            </a:r>
          </a:p>
          <a:p>
            <a:pPr marL="0" indent="0">
              <a:buNone/>
            </a:pPr>
            <a:endParaRPr lang="en-US" sz="1800" dirty="0">
              <a:hlinkClick r:id="rId3"/>
            </a:endParaRPr>
          </a:p>
          <a:p>
            <a:pPr marL="0" indent="0">
              <a:buNone/>
            </a:pPr>
            <a:r>
              <a:rPr lang="en-US" sz="1800" dirty="0">
                <a:hlinkClick r:id="rId3"/>
              </a:rPr>
              <a:t>Water temperature</a:t>
            </a:r>
            <a:endParaRPr lang="en-US" sz="1800" dirty="0"/>
          </a:p>
          <a:p>
            <a:pPr marL="0" indent="0">
              <a:buNone/>
            </a:pPr>
            <a:endParaRPr lang="en-US" dirty="0"/>
          </a:p>
          <a:p>
            <a:pPr marL="0" indent="0">
              <a:buNone/>
            </a:pPr>
            <a:endParaRPr lang="en-US" dirty="0"/>
          </a:p>
        </p:txBody>
      </p:sp>
      <p:sp>
        <p:nvSpPr>
          <p:cNvPr id="10" name="TextBox 9">
            <a:extLst>
              <a:ext uri="{FF2B5EF4-FFF2-40B4-BE49-F238E27FC236}">
                <a16:creationId xmlns:a16="http://schemas.microsoft.com/office/drawing/2014/main" id="{935A17C9-A18A-4AD4-9DE5-BC0347D879D6}"/>
              </a:ext>
            </a:extLst>
          </p:cNvPr>
          <p:cNvSpPr txBox="1"/>
          <p:nvPr/>
        </p:nvSpPr>
        <p:spPr>
          <a:xfrm>
            <a:off x="9879817" y="1385505"/>
            <a:ext cx="1673751" cy="276999"/>
          </a:xfrm>
          <a:prstGeom prst="rect">
            <a:avLst/>
          </a:prstGeom>
          <a:noFill/>
        </p:spPr>
        <p:txBody>
          <a:bodyPr wrap="square" rtlCol="0">
            <a:spAutoFit/>
          </a:bodyPr>
          <a:lstStyle/>
          <a:p>
            <a:r>
              <a:rPr lang="en-US" sz="1200" dirty="0"/>
              <a:t>Snippet of R Shiny app</a:t>
            </a:r>
          </a:p>
        </p:txBody>
      </p:sp>
      <p:pic>
        <p:nvPicPr>
          <p:cNvPr id="11" name="Picture 10">
            <a:extLst>
              <a:ext uri="{FF2B5EF4-FFF2-40B4-BE49-F238E27FC236}">
                <a16:creationId xmlns:a16="http://schemas.microsoft.com/office/drawing/2014/main" id="{478C1832-5E32-44B7-BC94-3F2BD96A17CC}"/>
              </a:ext>
            </a:extLst>
          </p:cNvPr>
          <p:cNvPicPr>
            <a:picLocks noChangeAspect="1"/>
          </p:cNvPicPr>
          <p:nvPr/>
        </p:nvPicPr>
        <p:blipFill>
          <a:blip r:embed="rId4"/>
          <a:stretch>
            <a:fillRect/>
          </a:stretch>
        </p:blipFill>
        <p:spPr>
          <a:xfrm>
            <a:off x="4003194" y="1682969"/>
            <a:ext cx="7581284" cy="4717482"/>
          </a:xfrm>
          <a:prstGeom prst="rect">
            <a:avLst/>
          </a:prstGeom>
        </p:spPr>
      </p:pic>
    </p:spTree>
    <p:extLst>
      <p:ext uri="{BB962C8B-B14F-4D97-AF65-F5344CB8AC3E}">
        <p14:creationId xmlns:p14="http://schemas.microsoft.com/office/powerpoint/2010/main" val="3237450039"/>
      </p:ext>
    </p:extLst>
  </p:cSld>
  <p:clrMapOvr>
    <a:masterClrMapping/>
  </p:clrMapOvr>
</p:sld>
</file>

<file path=ppt/theme/theme1.xml><?xml version="1.0" encoding="utf-8"?>
<a:theme xmlns:a="http://schemas.openxmlformats.org/drawingml/2006/main" name="Wide">
  <a:themeElements>
    <a:clrScheme name="Booz Allen Purple">
      <a:dk1>
        <a:srgbClr val="000000"/>
      </a:dk1>
      <a:lt1>
        <a:srgbClr val="FFFFFF"/>
      </a:lt1>
      <a:dk2>
        <a:srgbClr val="243646"/>
      </a:dk2>
      <a:lt2>
        <a:srgbClr val="E7E6E6"/>
      </a:lt2>
      <a:accent1>
        <a:srgbClr val="4A2264"/>
      </a:accent1>
      <a:accent2>
        <a:srgbClr val="94368D"/>
      </a:accent2>
      <a:accent3>
        <a:srgbClr val="243646"/>
      </a:accent3>
      <a:accent4>
        <a:srgbClr val="00A6B7"/>
      </a:accent4>
      <a:accent5>
        <a:srgbClr val="D3461E"/>
      </a:accent5>
      <a:accent6>
        <a:srgbClr val="F6A81B"/>
      </a:accent6>
      <a:hlink>
        <a:srgbClr val="4A2264"/>
      </a:hlink>
      <a:folHlink>
        <a:srgbClr val="94358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rple Wide" id="{AA8F943C-57B1-2942-BA6F-6EAE28575742}" vid="{FEBA2F4E-41B8-4545-AB72-C3D4435DD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3566B9078F3A647883763ABA801599D" ma:contentTypeVersion="13" ma:contentTypeDescription="Create a new document." ma:contentTypeScope="" ma:versionID="5174c6b1f44063151cc0413aea173942">
  <xsd:schema xmlns:xsd="http://www.w3.org/2001/XMLSchema" xmlns:xs="http://www.w3.org/2001/XMLSchema" xmlns:p="http://schemas.microsoft.com/office/2006/metadata/properties" xmlns:ns3="0c81154b-ec6b-4d71-8b6c-9d2e09933dd0" xmlns:ns4="de44adc6-3b7e-4f71-bb0f-b340ceb032d1" targetNamespace="http://schemas.microsoft.com/office/2006/metadata/properties" ma:root="true" ma:fieldsID="81cfc093549ea2d40138f13264fb9a4e" ns3:_="" ns4:_="">
    <xsd:import namespace="0c81154b-ec6b-4d71-8b6c-9d2e09933dd0"/>
    <xsd:import namespace="de44adc6-3b7e-4f71-bb0f-b340ceb032d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81154b-ec6b-4d71-8b6c-9d2e09933d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44adc6-3b7e-4f71-bb0f-b340ceb032d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CE8D45-FF4B-46E0-94B7-4CC4DA01633B}">
  <ds:schemaRefs>
    <ds:schemaRef ds:uri="http://schemas.microsoft.com/sharepoint/v3/contenttype/forms"/>
  </ds:schemaRefs>
</ds:datastoreItem>
</file>

<file path=customXml/itemProps2.xml><?xml version="1.0" encoding="utf-8"?>
<ds:datastoreItem xmlns:ds="http://schemas.openxmlformats.org/officeDocument/2006/customXml" ds:itemID="{849B60FC-4F5E-450F-96BE-161EEA41E6FA}">
  <ds:schemaRefs>
    <ds:schemaRef ds:uri="http://schemas.microsoft.com/office/2006/metadata/properties"/>
    <ds:schemaRef ds:uri="0c81154b-ec6b-4d71-8b6c-9d2e09933dd0"/>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de44adc6-3b7e-4f71-bb0f-b340ceb032d1"/>
    <ds:schemaRef ds:uri="http://www.w3.org/XML/1998/namespace"/>
  </ds:schemaRefs>
</ds:datastoreItem>
</file>

<file path=customXml/itemProps3.xml><?xml version="1.0" encoding="utf-8"?>
<ds:datastoreItem xmlns:ds="http://schemas.openxmlformats.org/officeDocument/2006/customXml" ds:itemID="{AF4C216F-631B-4A78-ADDC-57E2424397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81154b-ec6b-4d71-8b6c-9d2e09933dd0"/>
    <ds:schemaRef ds:uri="de44adc6-3b7e-4f71-bb0f-b340ceb032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19293</TotalTime>
  <Words>1372</Words>
  <Application>Microsoft Office PowerPoint</Application>
  <PresentationFormat>Widescreen</PresentationFormat>
  <Paragraphs>194</Paragraphs>
  <Slides>22</Slides>
  <Notes>14</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Calibri Light</vt:lpstr>
      <vt:lpstr>Courier New</vt:lpstr>
      <vt:lpstr>Georgia</vt:lpstr>
      <vt:lpstr>LucidaGrande</vt:lpstr>
      <vt:lpstr>Oswald</vt:lpstr>
      <vt:lpstr>Oswald Light</vt:lpstr>
      <vt:lpstr>Times New Roman</vt:lpstr>
      <vt:lpstr>Wide</vt:lpstr>
      <vt:lpstr>Office Theme</vt:lpstr>
      <vt:lpstr>Hack the bay: track 1</vt:lpstr>
      <vt:lpstr>The Track</vt:lpstr>
      <vt:lpstr>PowerPoint Presentation</vt:lpstr>
      <vt:lpstr>LETORT SPRING RUN</vt:lpstr>
      <vt:lpstr>Geology of letort spring run</vt:lpstr>
      <vt:lpstr>Land use surrounding letort spring run</vt:lpstr>
      <vt:lpstr>Water quality: water temperature</vt:lpstr>
      <vt:lpstr>Heat map of water temperature using qgis </vt:lpstr>
      <vt:lpstr>Interactive Heat map of water temperature</vt:lpstr>
      <vt:lpstr>Trending of the hot spots: (40.19568, -77.18767)</vt:lpstr>
      <vt:lpstr>Trending of the hot spots: (40.19588, -77.18745)</vt:lpstr>
      <vt:lpstr>Why would this area have hotter temperatures?</vt:lpstr>
      <vt:lpstr>Why would this area have hotter temperatures?</vt:lpstr>
      <vt:lpstr>Water quality: pH</vt:lpstr>
      <vt:lpstr>Study of Ph levels</vt:lpstr>
      <vt:lpstr>graduated map of ph using qgis</vt:lpstr>
      <vt:lpstr>Ph &gt; 8.5 over time made in qgis</vt:lpstr>
      <vt:lpstr>Ph &lt; 6.5 over time made in qgis</vt:lpstr>
      <vt:lpstr>summary</vt:lpstr>
      <vt:lpstr>Key findings, Recommendations, limitations</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McLeod, Margaret [USA]</dc:creator>
  <cp:lastModifiedBy>Gillani, Amreen [USA]</cp:lastModifiedBy>
  <cp:revision>100</cp:revision>
  <dcterms:created xsi:type="dcterms:W3CDTF">2020-02-25T22:52:40Z</dcterms:created>
  <dcterms:modified xsi:type="dcterms:W3CDTF">2020-05-21T19:19:34Z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0x010100C3566B9078F3A647883763ABA801599D</vt:lpwstr>
  </property>
</Properties>
</file>